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8" r:id="rId2"/>
    <p:sldId id="259" r:id="rId3"/>
    <p:sldId id="260" r:id="rId4"/>
    <p:sldId id="276" r:id="rId5"/>
    <p:sldId id="277" r:id="rId6"/>
    <p:sldId id="278" r:id="rId7"/>
    <p:sldId id="279" r:id="rId8"/>
    <p:sldId id="261" r:id="rId9"/>
    <p:sldId id="280" r:id="rId10"/>
    <p:sldId id="282" r:id="rId11"/>
    <p:sldId id="262" r:id="rId12"/>
    <p:sldId id="281" r:id="rId13"/>
    <p:sldId id="269" r:id="rId14"/>
    <p:sldId id="270" r:id="rId15"/>
    <p:sldId id="284" r:id="rId16"/>
    <p:sldId id="271" r:id="rId17"/>
    <p:sldId id="272" r:id="rId18"/>
    <p:sldId id="273" r:id="rId19"/>
    <p:sldId id="274" r:id="rId20"/>
    <p:sldId id="286" r:id="rId21"/>
    <p:sldId id="287" r:id="rId22"/>
    <p:sldId id="292" r:id="rId23"/>
    <p:sldId id="293" r:id="rId24"/>
    <p:sldId id="294" r:id="rId25"/>
    <p:sldId id="289" r:id="rId26"/>
    <p:sldId id="290" r:id="rId27"/>
    <p:sldId id="295" r:id="rId28"/>
    <p:sldId id="296" r:id="rId29"/>
    <p:sldId id="297" r:id="rId30"/>
    <p:sldId id="288" r:id="rId31"/>
    <p:sldId id="291" r:id="rId32"/>
    <p:sldId id="298" r:id="rId33"/>
    <p:sldId id="299" r:id="rId34"/>
    <p:sldId id="300" r:id="rId35"/>
    <p:sldId id="301" r:id="rId36"/>
    <p:sldId id="302" r:id="rId37"/>
    <p:sldId id="303" r:id="rId38"/>
    <p:sldId id="306" r:id="rId39"/>
    <p:sldId id="307" r:id="rId40"/>
    <p:sldId id="304" r:id="rId41"/>
    <p:sldId id="305" r:id="rId42"/>
    <p:sldId id="310" r:id="rId43"/>
    <p:sldId id="312" r:id="rId44"/>
    <p:sldId id="313" r:id="rId45"/>
    <p:sldId id="314" r:id="rId46"/>
    <p:sldId id="309" r:id="rId47"/>
    <p:sldId id="316" r:id="rId48"/>
    <p:sldId id="317" r:id="rId49"/>
    <p:sldId id="315" r:id="rId50"/>
    <p:sldId id="318" r:id="rId51"/>
    <p:sldId id="322" r:id="rId52"/>
    <p:sldId id="319" r:id="rId53"/>
    <p:sldId id="323" r:id="rId54"/>
    <p:sldId id="320" r:id="rId55"/>
    <p:sldId id="326" r:id="rId56"/>
    <p:sldId id="327" r:id="rId57"/>
    <p:sldId id="328" r:id="rId58"/>
    <p:sldId id="329" r:id="rId59"/>
    <p:sldId id="330" r:id="rId60"/>
    <p:sldId id="331" r:id="rId61"/>
    <p:sldId id="264" r:id="rId62"/>
    <p:sldId id="332" r:id="rId63"/>
    <p:sldId id="333" r:id="rId64"/>
    <p:sldId id="334" r:id="rId65"/>
    <p:sldId id="336" r:id="rId66"/>
    <p:sldId id="263" r:id="rId67"/>
    <p:sldId id="337" r:id="rId68"/>
    <p:sldId id="339" r:id="rId69"/>
    <p:sldId id="340" r:id="rId70"/>
    <p:sldId id="265" r:id="rId71"/>
    <p:sldId id="341" r:id="rId72"/>
    <p:sldId id="338" r:id="rId73"/>
    <p:sldId id="342" r:id="rId74"/>
    <p:sldId id="267" r:id="rId75"/>
    <p:sldId id="343" r:id="rId76"/>
    <p:sldId id="344" r:id="rId77"/>
    <p:sldId id="266" r:id="rId78"/>
    <p:sldId id="275" r:id="rId79"/>
    <p:sldId id="345" r:id="rId80"/>
    <p:sldId id="356" r:id="rId81"/>
    <p:sldId id="357" r:id="rId82"/>
    <p:sldId id="358" r:id="rId83"/>
    <p:sldId id="359" r:id="rId84"/>
    <p:sldId id="360" r:id="rId85"/>
    <p:sldId id="361" r:id="rId86"/>
    <p:sldId id="362" r:id="rId87"/>
    <p:sldId id="363" r:id="rId88"/>
    <p:sldId id="364" r:id="rId89"/>
    <p:sldId id="366" r:id="rId90"/>
    <p:sldId id="365" r:id="rId91"/>
    <p:sldId id="367" r:id="rId92"/>
    <p:sldId id="368" r:id="rId93"/>
    <p:sldId id="369" r:id="rId94"/>
    <p:sldId id="370" r:id="rId95"/>
    <p:sldId id="371" r:id="rId96"/>
    <p:sldId id="372" r:id="rId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12" autoAdjust="0"/>
  </p:normalViewPr>
  <p:slideViewPr>
    <p:cSldViewPr snapToGrid="0" snapToObjects="1">
      <p:cViewPr>
        <p:scale>
          <a:sx n="90" d="100"/>
          <a:sy n="90" d="100"/>
        </p:scale>
        <p:origin x="2214" y="1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753FE-B746-4160-99B9-31EFA32BF860}" type="datetimeFigureOut">
              <a:rPr lang="en-CA" smtClean="0"/>
              <a:t>2019-11-15</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371F2-4FEA-4C5A-B3BA-8C9DE9B73E77}" type="slidenum">
              <a:rPr lang="en-CA" smtClean="0"/>
              <a:t>‹#›</a:t>
            </a:fld>
            <a:endParaRPr lang="en-CA"/>
          </a:p>
        </p:txBody>
      </p:sp>
    </p:spTree>
    <p:extLst>
      <p:ext uri="{BB962C8B-B14F-4D97-AF65-F5344CB8AC3E}">
        <p14:creationId xmlns:p14="http://schemas.microsoft.com/office/powerpoint/2010/main" val="2689111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Dataset is a collection of records.</a:t>
            </a:r>
          </a:p>
          <a:p>
            <a:r>
              <a:rPr lang="en-CA" dirty="0"/>
              <a:t>Each record in the Hive table is a row. Dataset is a resilience distributed collections of rows where row is an object. row is Scala class</a:t>
            </a:r>
          </a:p>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2</a:t>
            </a:fld>
            <a:endParaRPr lang="en-CA"/>
          </a:p>
        </p:txBody>
      </p:sp>
    </p:spTree>
    <p:extLst>
      <p:ext uri="{BB962C8B-B14F-4D97-AF65-F5344CB8AC3E}">
        <p14:creationId xmlns:p14="http://schemas.microsoft.com/office/powerpoint/2010/main" val="260002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Select</a:t>
            </a:r>
          </a:p>
        </p:txBody>
      </p:sp>
      <p:sp>
        <p:nvSpPr>
          <p:cNvPr id="4" name="Slide Number Placeholder 3"/>
          <p:cNvSpPr>
            <a:spLocks noGrp="1"/>
          </p:cNvSpPr>
          <p:nvPr>
            <p:ph type="sldNum" sz="quarter" idx="5"/>
          </p:nvPr>
        </p:nvSpPr>
        <p:spPr/>
        <p:txBody>
          <a:bodyPr/>
          <a:lstStyle/>
          <a:p>
            <a:fld id="{7C3371F2-4FEA-4C5A-B3BA-8C9DE9B73E77}" type="slidenum">
              <a:rPr lang="en-CA" smtClean="0"/>
              <a:t>21</a:t>
            </a:fld>
            <a:endParaRPr lang="en-CA"/>
          </a:p>
        </p:txBody>
      </p:sp>
    </p:spTree>
    <p:extLst>
      <p:ext uri="{BB962C8B-B14F-4D97-AF65-F5344CB8AC3E}">
        <p14:creationId xmlns:p14="http://schemas.microsoft.com/office/powerpoint/2010/main" val="421055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25</a:t>
            </a:fld>
            <a:endParaRPr lang="en-CA"/>
          </a:p>
        </p:txBody>
      </p:sp>
    </p:spTree>
    <p:extLst>
      <p:ext uri="{BB962C8B-B14F-4D97-AF65-F5344CB8AC3E}">
        <p14:creationId xmlns:p14="http://schemas.microsoft.com/office/powerpoint/2010/main" val="126654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30</a:t>
            </a:fld>
            <a:endParaRPr lang="en-CA"/>
          </a:p>
        </p:txBody>
      </p:sp>
    </p:spTree>
    <p:extLst>
      <p:ext uri="{BB962C8B-B14F-4D97-AF65-F5344CB8AC3E}">
        <p14:creationId xmlns:p14="http://schemas.microsoft.com/office/powerpoint/2010/main" val="1705433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better way</a:t>
            </a:r>
          </a:p>
        </p:txBody>
      </p:sp>
      <p:sp>
        <p:nvSpPr>
          <p:cNvPr id="4" name="Slide Number Placeholder 3"/>
          <p:cNvSpPr>
            <a:spLocks noGrp="1"/>
          </p:cNvSpPr>
          <p:nvPr>
            <p:ph type="sldNum" sz="quarter" idx="5"/>
          </p:nvPr>
        </p:nvSpPr>
        <p:spPr/>
        <p:txBody>
          <a:bodyPr/>
          <a:lstStyle/>
          <a:p>
            <a:fld id="{7C3371F2-4FEA-4C5A-B3BA-8C9DE9B73E77}" type="slidenum">
              <a:rPr lang="en-CA" smtClean="0"/>
              <a:t>33</a:t>
            </a:fld>
            <a:endParaRPr lang="en-CA"/>
          </a:p>
        </p:txBody>
      </p:sp>
    </p:spTree>
    <p:extLst>
      <p:ext uri="{BB962C8B-B14F-4D97-AF65-F5344CB8AC3E}">
        <p14:creationId xmlns:p14="http://schemas.microsoft.com/office/powerpoint/2010/main" val="3663324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filter is simply the standard Scala name for such a function, and where is for people who prefer SQL</a:t>
            </a:r>
          </a:p>
        </p:txBody>
      </p:sp>
      <p:sp>
        <p:nvSpPr>
          <p:cNvPr id="4" name="Slide Number Placeholder 3"/>
          <p:cNvSpPr>
            <a:spLocks noGrp="1"/>
          </p:cNvSpPr>
          <p:nvPr>
            <p:ph type="sldNum" sz="quarter" idx="5"/>
          </p:nvPr>
        </p:nvSpPr>
        <p:spPr/>
        <p:txBody>
          <a:bodyPr/>
          <a:lstStyle/>
          <a:p>
            <a:fld id="{7C3371F2-4FEA-4C5A-B3BA-8C9DE9B73E77}" type="slidenum">
              <a:rPr lang="en-CA" smtClean="0"/>
              <a:t>36</a:t>
            </a:fld>
            <a:endParaRPr lang="en-CA"/>
          </a:p>
        </p:txBody>
      </p:sp>
    </p:spTree>
    <p:extLst>
      <p:ext uri="{BB962C8B-B14F-4D97-AF65-F5344CB8AC3E}">
        <p14:creationId xmlns:p14="http://schemas.microsoft.com/office/powerpoint/2010/main" val="3283766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37</a:t>
            </a:fld>
            <a:endParaRPr lang="en-CA"/>
          </a:p>
        </p:txBody>
      </p:sp>
    </p:spTree>
    <p:extLst>
      <p:ext uri="{BB962C8B-B14F-4D97-AF65-F5344CB8AC3E}">
        <p14:creationId xmlns:p14="http://schemas.microsoft.com/office/powerpoint/2010/main" val="2929999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38</a:t>
            </a:fld>
            <a:endParaRPr lang="en-CA"/>
          </a:p>
        </p:txBody>
      </p:sp>
    </p:spTree>
    <p:extLst>
      <p:ext uri="{BB962C8B-B14F-4D97-AF65-F5344CB8AC3E}">
        <p14:creationId xmlns:p14="http://schemas.microsoft.com/office/powerpoint/2010/main" val="1174730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count</a:t>
            </a:r>
          </a:p>
        </p:txBody>
      </p:sp>
      <p:sp>
        <p:nvSpPr>
          <p:cNvPr id="4" name="Slide Number Placeholder 3"/>
          <p:cNvSpPr>
            <a:spLocks noGrp="1"/>
          </p:cNvSpPr>
          <p:nvPr>
            <p:ph type="sldNum" sz="quarter" idx="5"/>
          </p:nvPr>
        </p:nvSpPr>
        <p:spPr/>
        <p:txBody>
          <a:bodyPr/>
          <a:lstStyle/>
          <a:p>
            <a:fld id="{7C3371F2-4FEA-4C5A-B3BA-8C9DE9B73E77}" type="slidenum">
              <a:rPr lang="en-CA" smtClean="0"/>
              <a:t>39</a:t>
            </a:fld>
            <a:endParaRPr lang="en-CA"/>
          </a:p>
        </p:txBody>
      </p:sp>
    </p:spTree>
    <p:extLst>
      <p:ext uri="{BB962C8B-B14F-4D97-AF65-F5344CB8AC3E}">
        <p14:creationId xmlns:p14="http://schemas.microsoft.com/office/powerpoint/2010/main" val="2343472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Distinct</a:t>
            </a:r>
          </a:p>
        </p:txBody>
      </p:sp>
      <p:sp>
        <p:nvSpPr>
          <p:cNvPr id="4" name="Slide Number Placeholder 3"/>
          <p:cNvSpPr>
            <a:spLocks noGrp="1"/>
          </p:cNvSpPr>
          <p:nvPr>
            <p:ph type="sldNum" sz="quarter" idx="5"/>
          </p:nvPr>
        </p:nvSpPr>
        <p:spPr/>
        <p:txBody>
          <a:bodyPr/>
          <a:lstStyle/>
          <a:p>
            <a:fld id="{7C3371F2-4FEA-4C5A-B3BA-8C9DE9B73E77}" type="slidenum">
              <a:rPr lang="en-CA" smtClean="0"/>
              <a:t>40</a:t>
            </a:fld>
            <a:endParaRPr lang="en-CA"/>
          </a:p>
        </p:txBody>
      </p:sp>
    </p:spTree>
    <p:extLst>
      <p:ext uri="{BB962C8B-B14F-4D97-AF65-F5344CB8AC3E}">
        <p14:creationId xmlns:p14="http://schemas.microsoft.com/office/powerpoint/2010/main" val="847049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Drop Duplicate</a:t>
            </a:r>
          </a:p>
        </p:txBody>
      </p:sp>
      <p:sp>
        <p:nvSpPr>
          <p:cNvPr id="4" name="Slide Number Placeholder 3"/>
          <p:cNvSpPr>
            <a:spLocks noGrp="1"/>
          </p:cNvSpPr>
          <p:nvPr>
            <p:ph type="sldNum" sz="quarter" idx="5"/>
          </p:nvPr>
        </p:nvSpPr>
        <p:spPr/>
        <p:txBody>
          <a:bodyPr/>
          <a:lstStyle/>
          <a:p>
            <a:fld id="{7C3371F2-4FEA-4C5A-B3BA-8C9DE9B73E77}" type="slidenum">
              <a:rPr lang="en-CA" smtClean="0"/>
              <a:t>41</a:t>
            </a:fld>
            <a:endParaRPr lang="en-CA"/>
          </a:p>
        </p:txBody>
      </p:sp>
    </p:spTree>
    <p:extLst>
      <p:ext uri="{BB962C8B-B14F-4D97-AF65-F5344CB8AC3E}">
        <p14:creationId xmlns:p14="http://schemas.microsoft.com/office/powerpoint/2010/main" val="202819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need to create spark session but in our case the spark session is created inside the spark shell.</a:t>
            </a:r>
          </a:p>
          <a:p>
            <a:r>
              <a:rPr lang="en-CA" dirty="0"/>
              <a:t>Since the session has been created we can use that session to load our data </a:t>
            </a:r>
          </a:p>
          <a:p>
            <a:r>
              <a:rPr lang="en-CA" dirty="0"/>
              <a:t>Lets try to load our dataset</a:t>
            </a:r>
          </a:p>
          <a:p>
            <a:endParaRPr lang="en-CA" dirty="0"/>
          </a:p>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4</a:t>
            </a:fld>
            <a:endParaRPr lang="en-CA"/>
          </a:p>
        </p:txBody>
      </p:sp>
    </p:spTree>
    <p:extLst>
      <p:ext uri="{BB962C8B-B14F-4D97-AF65-F5344CB8AC3E}">
        <p14:creationId xmlns:p14="http://schemas.microsoft.com/office/powerpoint/2010/main" val="268977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Times New Roman" panose="02020603050405020304" pitchFamily="18" charset="0"/>
                <a:cs typeface="Times New Roman" panose="02020603050405020304" pitchFamily="18" charset="0"/>
              </a:rPr>
              <a:t>The function  is pass the particular row and then you do row.(methods) to get the value of particular row</a:t>
            </a:r>
          </a:p>
          <a:p>
            <a:endParaRPr lang="en-CA" b="0" dirty="0"/>
          </a:p>
        </p:txBody>
      </p:sp>
      <p:sp>
        <p:nvSpPr>
          <p:cNvPr id="4" name="Slide Number Placeholder 3"/>
          <p:cNvSpPr>
            <a:spLocks noGrp="1"/>
          </p:cNvSpPr>
          <p:nvPr>
            <p:ph type="sldNum" sz="quarter" idx="5"/>
          </p:nvPr>
        </p:nvSpPr>
        <p:spPr/>
        <p:txBody>
          <a:bodyPr/>
          <a:lstStyle/>
          <a:p>
            <a:fld id="{7C3371F2-4FEA-4C5A-B3BA-8C9DE9B73E77}" type="slidenum">
              <a:rPr lang="en-CA" smtClean="0"/>
              <a:t>42</a:t>
            </a:fld>
            <a:endParaRPr lang="en-CA"/>
          </a:p>
        </p:txBody>
      </p:sp>
    </p:spTree>
    <p:extLst>
      <p:ext uri="{BB962C8B-B14F-4D97-AF65-F5344CB8AC3E}">
        <p14:creationId xmlns:p14="http://schemas.microsoft.com/office/powerpoint/2010/main" val="1529562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a:t>
            </a:r>
          </a:p>
        </p:txBody>
      </p:sp>
      <p:sp>
        <p:nvSpPr>
          <p:cNvPr id="4" name="Slide Number Placeholder 3"/>
          <p:cNvSpPr>
            <a:spLocks noGrp="1"/>
          </p:cNvSpPr>
          <p:nvPr>
            <p:ph type="sldNum" sz="quarter" idx="5"/>
          </p:nvPr>
        </p:nvSpPr>
        <p:spPr/>
        <p:txBody>
          <a:bodyPr/>
          <a:lstStyle/>
          <a:p>
            <a:fld id="{7C3371F2-4FEA-4C5A-B3BA-8C9DE9B73E77}" type="slidenum">
              <a:rPr lang="en-CA" smtClean="0"/>
              <a:t>44</a:t>
            </a:fld>
            <a:endParaRPr lang="en-CA"/>
          </a:p>
        </p:txBody>
      </p:sp>
    </p:spTree>
    <p:extLst>
      <p:ext uri="{BB962C8B-B14F-4D97-AF65-F5344CB8AC3E}">
        <p14:creationId xmlns:p14="http://schemas.microsoft.com/office/powerpoint/2010/main" val="1866643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45</a:t>
            </a:fld>
            <a:endParaRPr lang="en-CA"/>
          </a:p>
        </p:txBody>
      </p:sp>
    </p:spTree>
    <p:extLst>
      <p:ext uri="{BB962C8B-B14F-4D97-AF65-F5344CB8AC3E}">
        <p14:creationId xmlns:p14="http://schemas.microsoft.com/office/powerpoint/2010/main" val="1558688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union</a:t>
            </a:r>
          </a:p>
        </p:txBody>
      </p:sp>
      <p:sp>
        <p:nvSpPr>
          <p:cNvPr id="4" name="Slide Number Placeholder 3"/>
          <p:cNvSpPr>
            <a:spLocks noGrp="1"/>
          </p:cNvSpPr>
          <p:nvPr>
            <p:ph type="sldNum" sz="quarter" idx="5"/>
          </p:nvPr>
        </p:nvSpPr>
        <p:spPr/>
        <p:txBody>
          <a:bodyPr/>
          <a:lstStyle/>
          <a:p>
            <a:fld id="{7C3371F2-4FEA-4C5A-B3BA-8C9DE9B73E77}" type="slidenum">
              <a:rPr lang="en-CA" smtClean="0"/>
              <a:t>46</a:t>
            </a:fld>
            <a:endParaRPr lang="en-CA"/>
          </a:p>
        </p:txBody>
      </p:sp>
    </p:spTree>
    <p:extLst>
      <p:ext uri="{BB962C8B-B14F-4D97-AF65-F5344CB8AC3E}">
        <p14:creationId xmlns:p14="http://schemas.microsoft.com/office/powerpoint/2010/main" val="124626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union</a:t>
            </a:r>
          </a:p>
        </p:txBody>
      </p:sp>
      <p:sp>
        <p:nvSpPr>
          <p:cNvPr id="4" name="Slide Number Placeholder 3"/>
          <p:cNvSpPr>
            <a:spLocks noGrp="1"/>
          </p:cNvSpPr>
          <p:nvPr>
            <p:ph type="sldNum" sz="quarter" idx="5"/>
          </p:nvPr>
        </p:nvSpPr>
        <p:spPr/>
        <p:txBody>
          <a:bodyPr/>
          <a:lstStyle/>
          <a:p>
            <a:fld id="{7C3371F2-4FEA-4C5A-B3BA-8C9DE9B73E77}" type="slidenum">
              <a:rPr lang="en-CA" smtClean="0"/>
              <a:t>49</a:t>
            </a:fld>
            <a:endParaRPr lang="en-CA"/>
          </a:p>
        </p:txBody>
      </p:sp>
    </p:spTree>
    <p:extLst>
      <p:ext uri="{BB962C8B-B14F-4D97-AF65-F5344CB8AC3E}">
        <p14:creationId xmlns:p14="http://schemas.microsoft.com/office/powerpoint/2010/main" val="1899165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orderBy</a:t>
            </a:r>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50</a:t>
            </a:fld>
            <a:endParaRPr lang="en-CA"/>
          </a:p>
        </p:txBody>
      </p:sp>
    </p:spTree>
    <p:extLst>
      <p:ext uri="{BB962C8B-B14F-4D97-AF65-F5344CB8AC3E}">
        <p14:creationId xmlns:p14="http://schemas.microsoft.com/office/powerpoint/2010/main" val="1044855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do two column .</a:t>
            </a:r>
          </a:p>
          <a:p>
            <a:r>
              <a:rPr lang="en-CA" dirty="0"/>
              <a:t>It will order first y country then within the country it will order by </a:t>
            </a:r>
            <a:r>
              <a:rPr lang="en-CA" dirty="0" err="1"/>
              <a:t>salesamount</a:t>
            </a:r>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51</a:t>
            </a:fld>
            <a:endParaRPr lang="en-CA"/>
          </a:p>
        </p:txBody>
      </p:sp>
    </p:spTree>
    <p:extLst>
      <p:ext uri="{BB962C8B-B14F-4D97-AF65-F5344CB8AC3E}">
        <p14:creationId xmlns:p14="http://schemas.microsoft.com/office/powerpoint/2010/main" val="2969336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jsonRecords.foreach</a:t>
            </a:r>
            <a:r>
              <a:rPr lang="en-CA" dirty="0"/>
              <a:t>(row =&gt; </a:t>
            </a:r>
            <a:r>
              <a:rPr lang="en-CA" dirty="0" err="1"/>
              <a:t>println</a:t>
            </a:r>
            <a:r>
              <a:rPr lang="en-CA" dirty="0"/>
              <a:t>(row))</a:t>
            </a:r>
          </a:p>
          <a:p>
            <a:r>
              <a:rPr lang="en-CA" dirty="0"/>
              <a:t>Sometimes converting the RDD to json is </a:t>
            </a:r>
            <a:r>
              <a:rPr lang="en-CA" dirty="0" err="1"/>
              <a:t>usefull</a:t>
            </a:r>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53</a:t>
            </a:fld>
            <a:endParaRPr lang="en-CA"/>
          </a:p>
        </p:txBody>
      </p:sp>
    </p:spTree>
    <p:extLst>
      <p:ext uri="{BB962C8B-B14F-4D97-AF65-F5344CB8AC3E}">
        <p14:creationId xmlns:p14="http://schemas.microsoft.com/office/powerpoint/2010/main" val="4048159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createOrReplaceGlobalTempView</a:t>
            </a:r>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54</a:t>
            </a:fld>
            <a:endParaRPr lang="en-CA"/>
          </a:p>
        </p:txBody>
      </p:sp>
    </p:spTree>
    <p:extLst>
      <p:ext uri="{BB962C8B-B14F-4D97-AF65-F5344CB8AC3E}">
        <p14:creationId xmlns:p14="http://schemas.microsoft.com/office/powerpoint/2010/main" val="1244437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creates (or replaces if that view name already exists) a lazily evaluated "view" that you can then use like a hive table in </a:t>
            </a:r>
            <a:r>
              <a:rPr lang="en-CA" b="1" dirty="0"/>
              <a:t>Spark</a:t>
            </a:r>
            <a:r>
              <a:rPr lang="en-CA" dirty="0"/>
              <a:t> SQL. It does not persist to memory unless you cache the dataset that underpins the view.</a:t>
            </a:r>
          </a:p>
        </p:txBody>
      </p:sp>
      <p:sp>
        <p:nvSpPr>
          <p:cNvPr id="4" name="Slide Number Placeholder 3"/>
          <p:cNvSpPr>
            <a:spLocks noGrp="1"/>
          </p:cNvSpPr>
          <p:nvPr>
            <p:ph type="sldNum" sz="quarter" idx="5"/>
          </p:nvPr>
        </p:nvSpPr>
        <p:spPr/>
        <p:txBody>
          <a:bodyPr/>
          <a:lstStyle/>
          <a:p>
            <a:fld id="{7C3371F2-4FEA-4C5A-B3BA-8C9DE9B73E77}" type="slidenum">
              <a:rPr lang="en-CA" smtClean="0"/>
              <a:t>55</a:t>
            </a:fld>
            <a:endParaRPr lang="en-CA"/>
          </a:p>
        </p:txBody>
      </p:sp>
    </p:spTree>
    <p:extLst>
      <p:ext uri="{BB962C8B-B14F-4D97-AF65-F5344CB8AC3E}">
        <p14:creationId xmlns:p14="http://schemas.microsoft.com/office/powerpoint/2010/main" val="4180277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solidFill>
                  <a:srgbClr val="FF0000"/>
                </a:solidFill>
                <a:highlight>
                  <a:srgbClr val="FFFF00"/>
                </a:highlight>
              </a:rPr>
              <a:t>Spark expected to have parquet file by default.</a:t>
            </a:r>
          </a:p>
          <a:p>
            <a:r>
              <a:rPr lang="en-CA" dirty="0"/>
              <a:t>Parquet is a data source. json ,csv are another data source.</a:t>
            </a:r>
          </a:p>
          <a:p>
            <a:r>
              <a:rPr lang="en-CA" dirty="0"/>
              <a:t>Read from parquet</a:t>
            </a:r>
          </a:p>
        </p:txBody>
      </p:sp>
      <p:sp>
        <p:nvSpPr>
          <p:cNvPr id="4" name="Slide Number Placeholder 3"/>
          <p:cNvSpPr>
            <a:spLocks noGrp="1"/>
          </p:cNvSpPr>
          <p:nvPr>
            <p:ph type="sldNum" sz="quarter" idx="5"/>
          </p:nvPr>
        </p:nvSpPr>
        <p:spPr/>
        <p:txBody>
          <a:bodyPr/>
          <a:lstStyle/>
          <a:p>
            <a:fld id="{7C3371F2-4FEA-4C5A-B3BA-8C9DE9B73E77}" type="slidenum">
              <a:rPr lang="en-CA" smtClean="0"/>
              <a:t>5</a:t>
            </a:fld>
            <a:endParaRPr lang="en-CA"/>
          </a:p>
        </p:txBody>
      </p:sp>
    </p:spTree>
    <p:extLst>
      <p:ext uri="{BB962C8B-B14F-4D97-AF65-F5344CB8AC3E}">
        <p14:creationId xmlns:p14="http://schemas.microsoft.com/office/powerpoint/2010/main" val="2221900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spark.sql</a:t>
            </a:r>
            <a:r>
              <a:rPr lang="en-CA" dirty="0"/>
              <a:t>("select * from Sales where </a:t>
            </a:r>
            <a:r>
              <a:rPr lang="en-CA" dirty="0" err="1"/>
              <a:t>PaymentType</a:t>
            </a:r>
            <a:r>
              <a:rPr lang="en-CA" dirty="0"/>
              <a:t>='Mastercard' AND </a:t>
            </a:r>
            <a:r>
              <a:rPr lang="en-CA" dirty="0" err="1"/>
              <a:t>SalesAmt</a:t>
            </a:r>
            <a:r>
              <a:rPr lang="en-CA" dirty="0"/>
              <a:t> &gt; 5000").show</a:t>
            </a:r>
          </a:p>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56</a:t>
            </a:fld>
            <a:endParaRPr lang="en-CA"/>
          </a:p>
        </p:txBody>
      </p:sp>
    </p:spTree>
    <p:extLst>
      <p:ext uri="{BB962C8B-B14F-4D97-AF65-F5344CB8AC3E}">
        <p14:creationId xmlns:p14="http://schemas.microsoft.com/office/powerpoint/2010/main" val="3098345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spark.sql</a:t>
            </a:r>
            <a:r>
              <a:rPr lang="en-CA" dirty="0"/>
              <a:t>("select * from Sales where (Country='United States' OR Country='Canada') AND </a:t>
            </a:r>
            <a:r>
              <a:rPr lang="en-CA" dirty="0" err="1"/>
              <a:t>SalesAmt</a:t>
            </a:r>
            <a:r>
              <a:rPr lang="en-CA" dirty="0"/>
              <a:t> &gt; 2500").show</a:t>
            </a:r>
          </a:p>
        </p:txBody>
      </p:sp>
      <p:sp>
        <p:nvSpPr>
          <p:cNvPr id="4" name="Slide Number Placeholder 3"/>
          <p:cNvSpPr>
            <a:spLocks noGrp="1"/>
          </p:cNvSpPr>
          <p:nvPr>
            <p:ph type="sldNum" sz="quarter" idx="5"/>
          </p:nvPr>
        </p:nvSpPr>
        <p:spPr/>
        <p:txBody>
          <a:bodyPr/>
          <a:lstStyle/>
          <a:p>
            <a:fld id="{7C3371F2-4FEA-4C5A-B3BA-8C9DE9B73E77}" type="slidenum">
              <a:rPr lang="en-CA" smtClean="0"/>
              <a:t>57</a:t>
            </a:fld>
            <a:endParaRPr lang="en-CA"/>
          </a:p>
        </p:txBody>
      </p:sp>
    </p:spTree>
    <p:extLst>
      <p:ext uri="{BB962C8B-B14F-4D97-AF65-F5344CB8AC3E}">
        <p14:creationId xmlns:p14="http://schemas.microsoft.com/office/powerpoint/2010/main" val="961735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Each spark program establish a spark session </a:t>
            </a:r>
          </a:p>
          <a:p>
            <a:r>
              <a:rPr lang="en-CA" dirty="0"/>
              <a:t>When you create </a:t>
            </a:r>
            <a:r>
              <a:rPr lang="en-CA" dirty="0" err="1"/>
              <a:t>tempview</a:t>
            </a:r>
            <a:r>
              <a:rPr lang="en-CA" dirty="0"/>
              <a:t> you create for only this session however when you create </a:t>
            </a:r>
            <a:r>
              <a:rPr lang="en-CA" dirty="0" err="1"/>
              <a:t>globalview</a:t>
            </a:r>
            <a:r>
              <a:rPr lang="en-CA" dirty="0"/>
              <a:t> its available for all session </a:t>
            </a:r>
          </a:p>
          <a:p>
            <a:r>
              <a:rPr lang="en-CA" dirty="0"/>
              <a:t>Global view available to all sessions even we close the current session</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58</a:t>
            </a:fld>
            <a:endParaRPr lang="en-CA"/>
          </a:p>
        </p:txBody>
      </p:sp>
    </p:spTree>
    <p:extLst>
      <p:ext uri="{BB962C8B-B14F-4D97-AF65-F5344CB8AC3E}">
        <p14:creationId xmlns:p14="http://schemas.microsoft.com/office/powerpoint/2010/main" val="2606151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count</a:t>
            </a:r>
          </a:p>
        </p:txBody>
      </p:sp>
      <p:sp>
        <p:nvSpPr>
          <p:cNvPr id="4" name="Slide Number Placeholder 3"/>
          <p:cNvSpPr>
            <a:spLocks noGrp="1"/>
          </p:cNvSpPr>
          <p:nvPr>
            <p:ph type="sldNum" sz="quarter" idx="5"/>
          </p:nvPr>
        </p:nvSpPr>
        <p:spPr/>
        <p:txBody>
          <a:bodyPr/>
          <a:lstStyle/>
          <a:p>
            <a:fld id="{7C3371F2-4FEA-4C5A-B3BA-8C9DE9B73E77}" type="slidenum">
              <a:rPr lang="en-CA" smtClean="0"/>
              <a:t>60</a:t>
            </a:fld>
            <a:endParaRPr lang="en-CA"/>
          </a:p>
        </p:txBody>
      </p:sp>
    </p:spTree>
    <p:extLst>
      <p:ext uri="{BB962C8B-B14F-4D97-AF65-F5344CB8AC3E}">
        <p14:creationId xmlns:p14="http://schemas.microsoft.com/office/powerpoint/2010/main" val="3373267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val</a:t>
            </a:r>
            <a:r>
              <a:rPr lang="en-CA" dirty="0"/>
              <a:t> </a:t>
            </a:r>
            <a:r>
              <a:rPr lang="en-CA" dirty="0" err="1"/>
              <a:t>salesRecords</a:t>
            </a:r>
            <a:r>
              <a:rPr lang="en-CA" dirty="0"/>
              <a:t> = </a:t>
            </a:r>
            <a:r>
              <a:rPr lang="en-CA" dirty="0" err="1"/>
              <a:t>spark.read.format</a:t>
            </a:r>
            <a:r>
              <a:rPr lang="en-CA" dirty="0"/>
              <a:t>("csv").option("header", true).option("</a:t>
            </a:r>
            <a:r>
              <a:rPr lang="en-CA" dirty="0" err="1"/>
              <a:t>inferSchema</a:t>
            </a:r>
            <a:r>
              <a:rPr lang="en-CA" dirty="0"/>
              <a:t>", true).load("/user/pedram/SalesJan2009.csv").select("Id", "</a:t>
            </a:r>
            <a:r>
              <a:rPr lang="en-CA" dirty="0" err="1"/>
              <a:t>PaymentType</a:t>
            </a:r>
            <a:r>
              <a:rPr lang="en-CA" dirty="0"/>
              <a:t>", "</a:t>
            </a:r>
            <a:r>
              <a:rPr lang="en-CA" dirty="0" err="1"/>
              <a:t>SalesAmt</a:t>
            </a:r>
            <a:r>
              <a:rPr lang="en-CA" dirty="0"/>
              <a:t>").show</a:t>
            </a:r>
          </a:p>
          <a:p>
            <a:endParaRPr lang="en-CA" dirty="0"/>
          </a:p>
          <a:p>
            <a:r>
              <a:rPr lang="en-CA" dirty="0"/>
              <a:t> </a:t>
            </a:r>
            <a:r>
              <a:rPr lang="en-CA" dirty="0" err="1"/>
              <a:t>spark.sql</a:t>
            </a:r>
            <a:r>
              <a:rPr lang="en-CA" dirty="0"/>
              <a:t>("Select _c0, _c1, _c2 from csv.`/user/pedram/SalesJan2009.csv`").show</a:t>
            </a:r>
          </a:p>
          <a:p>
            <a:endParaRPr lang="en-CA" dirty="0"/>
          </a:p>
          <a:p>
            <a:r>
              <a:rPr lang="en-CA" dirty="0"/>
              <a:t>You can run “</a:t>
            </a:r>
            <a:r>
              <a:rPr lang="en-CA" dirty="0" err="1"/>
              <a:t>spark.sql</a:t>
            </a:r>
            <a:r>
              <a:rPr lang="en-CA" dirty="0"/>
              <a:t>("Select “ instead</a:t>
            </a:r>
          </a:p>
          <a:p>
            <a:r>
              <a:rPr lang="en-CA" dirty="0"/>
              <a:t>We apply sql on the file directly not in the </a:t>
            </a:r>
            <a:r>
              <a:rPr lang="en-CA" dirty="0" err="1"/>
              <a:t>datafram</a:t>
            </a:r>
            <a:r>
              <a:rPr lang="en-CA" dirty="0"/>
              <a:t> </a:t>
            </a:r>
          </a:p>
          <a:p>
            <a:r>
              <a:rPr lang="en-CA" dirty="0"/>
              <a:t>Csv means the csv file to use</a:t>
            </a:r>
          </a:p>
          <a:p>
            <a:endParaRPr lang="en-CA" dirty="0"/>
          </a:p>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62</a:t>
            </a:fld>
            <a:endParaRPr lang="en-CA"/>
          </a:p>
        </p:txBody>
      </p:sp>
    </p:spTree>
    <p:extLst>
      <p:ext uri="{BB962C8B-B14F-4D97-AF65-F5344CB8AC3E}">
        <p14:creationId xmlns:p14="http://schemas.microsoft.com/office/powerpoint/2010/main" val="1229607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63</a:t>
            </a:fld>
            <a:endParaRPr lang="en-CA"/>
          </a:p>
        </p:txBody>
      </p:sp>
    </p:spTree>
    <p:extLst>
      <p:ext uri="{BB962C8B-B14F-4D97-AF65-F5344CB8AC3E}">
        <p14:creationId xmlns:p14="http://schemas.microsoft.com/office/powerpoint/2010/main" val="2135965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Spark.sql</a:t>
            </a:r>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64</a:t>
            </a:fld>
            <a:endParaRPr lang="en-CA"/>
          </a:p>
        </p:txBody>
      </p:sp>
    </p:spTree>
    <p:extLst>
      <p:ext uri="{BB962C8B-B14F-4D97-AF65-F5344CB8AC3E}">
        <p14:creationId xmlns:p14="http://schemas.microsoft.com/office/powerpoint/2010/main" val="310800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67</a:t>
            </a:fld>
            <a:endParaRPr lang="en-CA"/>
          </a:p>
        </p:txBody>
      </p:sp>
    </p:spTree>
    <p:extLst>
      <p:ext uri="{BB962C8B-B14F-4D97-AF65-F5344CB8AC3E}">
        <p14:creationId xmlns:p14="http://schemas.microsoft.com/office/powerpoint/2010/main" val="2021028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val</a:t>
            </a:r>
            <a:r>
              <a:rPr lang="en-CA" dirty="0"/>
              <a:t> </a:t>
            </a:r>
            <a:r>
              <a:rPr lang="en-CA" dirty="0" err="1"/>
              <a:t>salesRecords</a:t>
            </a:r>
            <a:r>
              <a:rPr lang="en-CA" dirty="0"/>
              <a:t> = </a:t>
            </a:r>
            <a:r>
              <a:rPr lang="en-CA" dirty="0" err="1"/>
              <a:t>spark.read.format</a:t>
            </a:r>
            <a:r>
              <a:rPr lang="en-CA" dirty="0"/>
              <a:t>("csv").option("header", true).option("</a:t>
            </a:r>
            <a:r>
              <a:rPr lang="en-CA" dirty="0" err="1"/>
              <a:t>inferSchema</a:t>
            </a:r>
            <a:r>
              <a:rPr lang="en-CA" dirty="0"/>
              <a:t>", true).load("/user/pedram/SalesJan2009.csv")</a:t>
            </a:r>
          </a:p>
        </p:txBody>
      </p:sp>
      <p:sp>
        <p:nvSpPr>
          <p:cNvPr id="4" name="Slide Number Placeholder 3"/>
          <p:cNvSpPr>
            <a:spLocks noGrp="1"/>
          </p:cNvSpPr>
          <p:nvPr>
            <p:ph type="sldNum" sz="quarter" idx="5"/>
          </p:nvPr>
        </p:nvSpPr>
        <p:spPr/>
        <p:txBody>
          <a:bodyPr/>
          <a:lstStyle/>
          <a:p>
            <a:fld id="{7C3371F2-4FEA-4C5A-B3BA-8C9DE9B73E77}" type="slidenum">
              <a:rPr lang="en-CA" smtClean="0"/>
              <a:t>68</a:t>
            </a:fld>
            <a:endParaRPr lang="en-CA"/>
          </a:p>
        </p:txBody>
      </p:sp>
    </p:spTree>
    <p:extLst>
      <p:ext uri="{BB962C8B-B14F-4D97-AF65-F5344CB8AC3E}">
        <p14:creationId xmlns:p14="http://schemas.microsoft.com/office/powerpoint/2010/main" val="4254821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69</a:t>
            </a:fld>
            <a:endParaRPr lang="en-CA"/>
          </a:p>
        </p:txBody>
      </p:sp>
    </p:spTree>
    <p:extLst>
      <p:ext uri="{BB962C8B-B14F-4D97-AF65-F5344CB8AC3E}">
        <p14:creationId xmlns:p14="http://schemas.microsoft.com/office/powerpoint/2010/main" val="2157589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 problem here as the header is taken as row (we will fix it)</a:t>
            </a:r>
          </a:p>
          <a:p>
            <a:r>
              <a:rPr lang="en-CA" dirty="0"/>
              <a:t>Another way is set the spark conf</a:t>
            </a:r>
          </a:p>
          <a:p>
            <a:r>
              <a:rPr lang="fr-FR" sz="1200" dirty="0">
                <a:latin typeface="Times New Roman" panose="02020603050405020304" pitchFamily="18" charset="0"/>
                <a:cs typeface="Times New Roman" panose="02020603050405020304" pitchFamily="18" charset="0"/>
              </a:rPr>
              <a:t> </a:t>
            </a:r>
            <a:r>
              <a:rPr lang="fr-FR" sz="1200" dirty="0" err="1">
                <a:solidFill>
                  <a:srgbClr val="FF0000"/>
                </a:solidFill>
                <a:latin typeface="Times New Roman" panose="02020603050405020304" pitchFamily="18" charset="0"/>
                <a:cs typeface="Times New Roman" panose="02020603050405020304" pitchFamily="18" charset="0"/>
              </a:rPr>
              <a:t>spark.conf.set</a:t>
            </a:r>
            <a:r>
              <a:rPr lang="fr-FR" sz="1200" dirty="0">
                <a:solidFill>
                  <a:srgbClr val="FF0000"/>
                </a:solidFill>
                <a:latin typeface="Times New Roman" panose="02020603050405020304" pitchFamily="18" charset="0"/>
                <a:cs typeface="Times New Roman" panose="02020603050405020304" pitchFamily="18" charset="0"/>
              </a:rPr>
              <a:t>("</a:t>
            </a:r>
            <a:r>
              <a:rPr lang="fr-FR" sz="1200" dirty="0" err="1">
                <a:solidFill>
                  <a:srgbClr val="FF0000"/>
                </a:solidFill>
                <a:latin typeface="Times New Roman" panose="02020603050405020304" pitchFamily="18" charset="0"/>
                <a:cs typeface="Times New Roman" panose="02020603050405020304" pitchFamily="18" charset="0"/>
              </a:rPr>
              <a:t>spark.sql.sources.default</a:t>
            </a:r>
            <a:r>
              <a:rPr lang="fr-FR" sz="1200" dirty="0">
                <a:solidFill>
                  <a:srgbClr val="FF0000"/>
                </a:solidFill>
                <a:latin typeface="Times New Roman" panose="02020603050405020304" pitchFamily="18" charset="0"/>
                <a:cs typeface="Times New Roman" panose="02020603050405020304" pitchFamily="18" charset="0"/>
              </a:rPr>
              <a:t>", "csv"</a:t>
            </a:r>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6</a:t>
            </a:fld>
            <a:endParaRPr lang="en-CA"/>
          </a:p>
        </p:txBody>
      </p:sp>
    </p:spTree>
    <p:extLst>
      <p:ext uri="{BB962C8B-B14F-4D97-AF65-F5344CB8AC3E}">
        <p14:creationId xmlns:p14="http://schemas.microsoft.com/office/powerpoint/2010/main" val="2721143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spark.sql.warehouse.dir</a:t>
            </a:r>
            <a:r>
              <a:rPr lang="en-CA" sz="1200" b="1" kern="1200" dirty="0">
                <a:solidFill>
                  <a:schemeClr val="tx1"/>
                </a:solidFill>
                <a:latin typeface="+mn-lt"/>
                <a:ea typeface="+mn-ea"/>
                <a:cs typeface="+mn-cs"/>
              </a:rPr>
              <a:t>” : </a:t>
            </a:r>
            <a:r>
              <a:rPr lang="en-CA" sz="1200" kern="1200" dirty="0">
                <a:solidFill>
                  <a:schemeClr val="tx1"/>
                </a:solidFill>
                <a:latin typeface="+mn-lt"/>
                <a:ea typeface="+mn-ea"/>
                <a:cs typeface="+mn-cs"/>
              </a:rPr>
              <a:t>Hive has a  warehouse directory and within Hive  warehouse directory I have DB directory .There could be many DB directory .Within DB directory I creates tables so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I have tables directory so within table directory I can have my data file if my table is partitioned then within the table directory I will have partition directory.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Within partition if I have further sub partitions then sub partition directory and finally there will be a file in any specific format like text parquet ,orc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the structure .Whenever we enable Hive support we point to particular Hive installation.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Hive installation has their own metastore directory which is pointed to  </a:t>
            </a:r>
            <a:r>
              <a:rPr lang="en-CA" b="1" dirty="0" err="1"/>
              <a:t>hive.metastore.warehouse.dir</a:t>
            </a:r>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do not have real Hive installing on our machine so we run in IDE . If I am running in the cluster then I will pointing to the Hive installation  so I provide the warehouse directory location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But I do not have it so I need to at lease provide metastore so </a:t>
            </a:r>
            <a:r>
              <a:rPr lang="en-CA" sz="1600" b="1" u="sng" dirty="0"/>
              <a:t>spark provide inbuild derby DB like Hive default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The Derby DB warehouse directory is pointed to by “</a:t>
            </a:r>
            <a:r>
              <a:rPr lang="en-CA" sz="1200" b="1" kern="1200" dirty="0" err="1">
                <a:solidFill>
                  <a:schemeClr val="tx1"/>
                </a:solidFill>
                <a:latin typeface="+mn-lt"/>
                <a:ea typeface="+mn-ea"/>
                <a:cs typeface="+mn-cs"/>
              </a:rPr>
              <a:t>spark.sql.warehouse.dir</a:t>
            </a:r>
            <a:r>
              <a:rPr lang="en-CA" sz="1200" b="1" kern="120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Create database if not exists </a:t>
            </a:r>
            <a:r>
              <a:rPr lang="en-CA" sz="1200" kern="1200" dirty="0" err="1">
                <a:solidFill>
                  <a:schemeClr val="tx1"/>
                </a:solidFill>
                <a:latin typeface="+mn-lt"/>
                <a:ea typeface="+mn-ea"/>
                <a:cs typeface="+mn-cs"/>
              </a:rPr>
              <a:t>sales_db</a:t>
            </a:r>
            <a:r>
              <a:rPr lang="en-CA" sz="1200" kern="1200" dirty="0">
                <a:solidFill>
                  <a:schemeClr val="tx1"/>
                </a:solidFill>
                <a:latin typeface="+mn-lt"/>
                <a:ea typeface="+mn-ea"/>
                <a:cs typeface="+mn-cs"/>
              </a:rPr>
              <a:t>: </a:t>
            </a:r>
            <a:r>
              <a:rPr lang="en-CA" sz="1200" b="1" kern="1200" dirty="0">
                <a:solidFill>
                  <a:schemeClr val="tx1"/>
                </a:solidFill>
                <a:latin typeface="+mn-lt"/>
                <a:ea typeface="+mn-ea"/>
                <a:cs typeface="+mn-cs"/>
              </a:rPr>
              <a:t>If remove sales metadata  from the metastore and  from warehouse directory (Hive has two part meta data and data .Metadata is in the metastore and data is in the file system so the actual data is in “</a:t>
            </a:r>
            <a:r>
              <a:rPr lang="en-CA" sz="1200" kern="1200" dirty="0">
                <a:solidFill>
                  <a:schemeClr val="tx1"/>
                </a:solidFill>
                <a:latin typeface="+mn-lt"/>
                <a:ea typeface="+mn-ea"/>
                <a:cs typeface="+mn-cs"/>
              </a:rPr>
              <a:t>C:/Users/</a:t>
            </a:r>
            <a:r>
              <a:rPr lang="en-CA" sz="1200" u="sng" kern="1200" dirty="0">
                <a:solidFill>
                  <a:schemeClr val="tx1"/>
                </a:solidFill>
                <a:latin typeface="+mn-lt"/>
                <a:ea typeface="+mn-ea"/>
                <a:cs typeface="+mn-cs"/>
              </a:rPr>
              <a:t>pedro/Documents/</a:t>
            </a:r>
            <a:r>
              <a:rPr lang="en-CA" sz="1200" u="sng" kern="1200" dirty="0" err="1">
                <a:solidFill>
                  <a:schemeClr val="tx1"/>
                </a:solidFill>
                <a:latin typeface="+mn-lt"/>
                <a:ea typeface="+mn-ea"/>
                <a:cs typeface="+mn-cs"/>
              </a:rPr>
              <a:t>test_data</a:t>
            </a:r>
            <a:r>
              <a:rPr lang="en-CA" sz="1200" u="sng" kern="1200" dirty="0">
                <a:solidFill>
                  <a:schemeClr val="tx1"/>
                </a:solidFill>
                <a:latin typeface="+mn-lt"/>
                <a:ea typeface="+mn-ea"/>
                <a:cs typeface="+mn-cs"/>
              </a:rPr>
              <a:t>/hive” </a:t>
            </a:r>
            <a:r>
              <a:rPr lang="en-CA" sz="1200" b="1"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err="1">
                <a:solidFill>
                  <a:schemeClr val="tx1"/>
                </a:solidFill>
                <a:latin typeface="+mn-lt"/>
                <a:ea typeface="+mn-ea"/>
                <a:cs typeface="+mn-cs"/>
              </a:rPr>
              <a:t>salesDf.write.mode</a:t>
            </a:r>
            <a:r>
              <a:rPr lang="en-CA" sz="1200" kern="1200" dirty="0">
                <a:solidFill>
                  <a:schemeClr val="tx1"/>
                </a:solidFill>
                <a:latin typeface="+mn-lt"/>
                <a:ea typeface="+mn-ea"/>
                <a:cs typeface="+mn-cs"/>
              </a:rPr>
              <a:t>(</a:t>
            </a:r>
            <a:r>
              <a:rPr lang="en-CA" sz="1200" kern="1200" dirty="0" err="1">
                <a:solidFill>
                  <a:schemeClr val="tx1"/>
                </a:solidFill>
                <a:latin typeface="+mn-lt"/>
                <a:ea typeface="+mn-ea"/>
                <a:cs typeface="+mn-cs"/>
              </a:rPr>
              <a:t>SaveMode.Overwrite</a:t>
            </a:r>
            <a:r>
              <a:rPr lang="en-CA" sz="1200" kern="1200" dirty="0">
                <a:solidFill>
                  <a:schemeClr val="tx1"/>
                </a:solidFill>
                <a:latin typeface="+mn-lt"/>
                <a:ea typeface="+mn-ea"/>
                <a:cs typeface="+mn-cs"/>
              </a:rPr>
              <a:t>).format("parquet").</a:t>
            </a:r>
            <a:r>
              <a:rPr lang="en-CA" sz="1200" kern="1200" dirty="0" err="1">
                <a:solidFill>
                  <a:schemeClr val="tx1"/>
                </a:solidFill>
                <a:latin typeface="+mn-lt"/>
                <a:ea typeface="+mn-ea"/>
                <a:cs typeface="+mn-cs"/>
              </a:rPr>
              <a:t>partitionBy</a:t>
            </a:r>
            <a:r>
              <a:rPr lang="en-CA" sz="1200" kern="1200" dirty="0">
                <a:solidFill>
                  <a:schemeClr val="tx1"/>
                </a:solidFill>
                <a:latin typeface="+mn-lt"/>
                <a:ea typeface="+mn-ea"/>
                <a:cs typeface="+mn-cs"/>
              </a:rPr>
              <a:t>("Country").</a:t>
            </a:r>
            <a:r>
              <a:rPr lang="en-CA" sz="1200" kern="1200" dirty="0" err="1">
                <a:solidFill>
                  <a:schemeClr val="tx1"/>
                </a:solidFill>
                <a:latin typeface="+mn-lt"/>
                <a:ea typeface="+mn-ea"/>
                <a:cs typeface="+mn-cs"/>
              </a:rPr>
              <a:t>saveAsTable</a:t>
            </a:r>
            <a:r>
              <a:rPr lang="en-CA" sz="1200" kern="1200" dirty="0">
                <a:solidFill>
                  <a:schemeClr val="tx1"/>
                </a:solidFill>
                <a:latin typeface="+mn-lt"/>
                <a:ea typeface="+mn-ea"/>
                <a:cs typeface="+mn-cs"/>
              </a:rPr>
              <a:t>("sales")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a:t>
            </a:r>
            <a:r>
              <a:rPr lang="en-CA" sz="1200" u="sng" kern="1200" dirty="0">
                <a:solidFill>
                  <a:schemeClr val="tx1"/>
                </a:solidFill>
                <a:latin typeface="+mn-lt"/>
                <a:ea typeface="+mn-ea"/>
                <a:cs typeface="+mn-cs"/>
              </a:rPr>
              <a:t>config("</a:t>
            </a:r>
            <a:r>
              <a:rPr lang="en-CA" sz="1200" u="sng" kern="1200" dirty="0" err="1">
                <a:solidFill>
                  <a:schemeClr val="tx1"/>
                </a:solidFill>
                <a:latin typeface="+mn-lt"/>
                <a:ea typeface="+mn-ea"/>
                <a:cs typeface="+mn-cs"/>
              </a:rPr>
              <a:t>spark.sql.warehouse.dir</a:t>
            </a:r>
            <a:r>
              <a:rPr lang="en-CA" sz="1200" u="sng" kern="1200" dirty="0">
                <a:solidFill>
                  <a:schemeClr val="tx1"/>
                </a:solidFill>
                <a:latin typeface="+mn-lt"/>
                <a:ea typeface="+mn-ea"/>
                <a:cs typeface="+mn-cs"/>
              </a:rPr>
              <a:t>", "C:/Users/pedro/Documents/test_data/hive") : If you have installed Hive then you use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u="sng"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package </a:t>
            </a:r>
            <a:r>
              <a:rPr lang="en-CA" sz="1200" b="1" kern="1200" dirty="0" err="1">
                <a:solidFill>
                  <a:schemeClr val="tx1"/>
                </a:solidFill>
                <a:latin typeface="+mn-lt"/>
                <a:ea typeface="+mn-ea"/>
                <a:cs typeface="+mn-cs"/>
              </a:rPr>
              <a:t>pedramsparksql</a:t>
            </a: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org.apache.spark.sql.SparkSession</a:t>
            </a: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import </a:t>
            </a:r>
            <a:r>
              <a:rPr lang="en-CA" sz="1200" b="1" kern="1200" dirty="0" err="1">
                <a:solidFill>
                  <a:schemeClr val="tx1"/>
                </a:solidFill>
                <a:latin typeface="+mn-lt"/>
                <a:ea typeface="+mn-ea"/>
                <a:cs typeface="+mn-cs"/>
              </a:rPr>
              <a:t>org.apache.spark.sql.SaveMode</a:t>
            </a: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object HiveExample1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def main(</a:t>
            </a:r>
            <a:r>
              <a:rPr lang="en-CA" sz="1200" b="1" kern="1200" dirty="0" err="1">
                <a:solidFill>
                  <a:schemeClr val="tx1"/>
                </a:solidFill>
                <a:latin typeface="+mn-lt"/>
                <a:ea typeface="+mn-ea"/>
                <a:cs typeface="+mn-cs"/>
              </a:rPr>
              <a:t>args</a:t>
            </a:r>
            <a:r>
              <a:rPr lang="en-CA" sz="1200" b="1" kern="1200" dirty="0">
                <a:solidFill>
                  <a:schemeClr val="tx1"/>
                </a:solidFill>
                <a:latin typeface="+mn-lt"/>
                <a:ea typeface="+mn-ea"/>
                <a:cs typeface="+mn-cs"/>
              </a:rPr>
              <a:t>: Array[String])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sparkSession</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SparkSession.builder</a:t>
            </a: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appName</a:t>
            </a:r>
            <a:r>
              <a:rPr lang="en-CA" sz="1200" b="1" kern="1200" dirty="0">
                <a:solidFill>
                  <a:schemeClr val="tx1"/>
                </a:solidFill>
                <a:latin typeface="+mn-lt"/>
                <a:ea typeface="+mn-ea"/>
                <a:cs typeface="+mn-cs"/>
              </a:rPr>
              <a:t>("spark-hive-example")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.master("local[*]")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//.config("</a:t>
            </a:r>
            <a:r>
              <a:rPr lang="en-CA" sz="1200" b="1" kern="1200" dirty="0" err="1">
                <a:solidFill>
                  <a:schemeClr val="tx1"/>
                </a:solidFill>
                <a:latin typeface="+mn-lt"/>
                <a:ea typeface="+mn-ea"/>
                <a:cs typeface="+mn-cs"/>
              </a:rPr>
              <a:t>spark.sql.warehouse.dir</a:t>
            </a:r>
            <a:r>
              <a:rPr lang="en-CA" sz="1200" b="1" kern="1200" dirty="0">
                <a:solidFill>
                  <a:schemeClr val="tx1"/>
                </a:solidFill>
                <a:latin typeface="+mn-lt"/>
                <a:ea typeface="+mn-ea"/>
                <a:cs typeface="+mn-cs"/>
              </a:rPr>
              <a:t>", "C:/Users/pedro/Documents/test_data/hive")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enableHiveSupport</a:t>
            </a:r>
            <a:r>
              <a:rPr lang="en-CA" sz="1200" b="1"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getOrCreate</a:t>
            </a:r>
            <a:r>
              <a:rPr lang="en-CA" sz="1200" b="1"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err="1">
                <a:solidFill>
                  <a:schemeClr val="tx1"/>
                </a:solidFill>
                <a:latin typeface="+mn-lt"/>
                <a:ea typeface="+mn-ea"/>
                <a:cs typeface="+mn-cs"/>
              </a:rPr>
              <a:t>val</a:t>
            </a: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salesDf</a:t>
            </a:r>
            <a:r>
              <a:rPr lang="en-CA" sz="1200" b="1" kern="1200" dirty="0">
                <a:solidFill>
                  <a:schemeClr val="tx1"/>
                </a:solidFill>
                <a:latin typeface="+mn-lt"/>
                <a:ea typeface="+mn-ea"/>
                <a:cs typeface="+mn-cs"/>
              </a:rPr>
              <a:t> = </a:t>
            </a:r>
            <a:r>
              <a:rPr lang="en-CA" sz="1200" b="1" kern="1200" dirty="0" err="1">
                <a:solidFill>
                  <a:schemeClr val="tx1"/>
                </a:solidFill>
                <a:latin typeface="+mn-lt"/>
                <a:ea typeface="+mn-ea"/>
                <a:cs typeface="+mn-cs"/>
              </a:rPr>
              <a:t>sparkSession.read</a:t>
            </a: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.option("</a:t>
            </a:r>
            <a:r>
              <a:rPr lang="en-CA" sz="1200" b="1" kern="1200" dirty="0" err="1">
                <a:solidFill>
                  <a:schemeClr val="tx1"/>
                </a:solidFill>
                <a:latin typeface="+mn-lt"/>
                <a:ea typeface="+mn-ea"/>
                <a:cs typeface="+mn-cs"/>
              </a:rPr>
              <a:t>inferSchema</a:t>
            </a:r>
            <a:r>
              <a:rPr lang="en-CA" sz="1200" b="1" kern="1200" dirty="0">
                <a:solidFill>
                  <a:schemeClr val="tx1"/>
                </a:solidFill>
                <a:latin typeface="+mn-lt"/>
                <a:ea typeface="+mn-ea"/>
                <a:cs typeface="+mn-cs"/>
              </a:rPr>
              <a:t> ",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.option("header",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.csv("C:/Datasets/SalesJan2009.csv")</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sparkSession.sql</a:t>
            </a:r>
            <a:r>
              <a:rPr lang="en-CA" sz="1200" b="1" kern="1200" dirty="0">
                <a:solidFill>
                  <a:schemeClr val="tx1"/>
                </a:solidFill>
                <a:latin typeface="+mn-lt"/>
                <a:ea typeface="+mn-ea"/>
                <a:cs typeface="+mn-cs"/>
              </a:rPr>
              <a:t>("Create database if not exists </a:t>
            </a:r>
            <a:r>
              <a:rPr lang="en-CA" sz="1200" b="1" kern="1200" dirty="0" err="1">
                <a:solidFill>
                  <a:schemeClr val="tx1"/>
                </a:solidFill>
                <a:latin typeface="+mn-lt"/>
                <a:ea typeface="+mn-ea"/>
                <a:cs typeface="+mn-cs"/>
              </a:rPr>
              <a:t>sales_db</a:t>
            </a:r>
            <a:r>
              <a:rPr lang="en-CA" sz="1200" b="1"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a:t>
            </a:r>
            <a:r>
              <a:rPr lang="en-CA" sz="1200" b="1" kern="1200" dirty="0" err="1">
                <a:solidFill>
                  <a:schemeClr val="tx1"/>
                </a:solidFill>
                <a:latin typeface="+mn-lt"/>
                <a:ea typeface="+mn-ea"/>
                <a:cs typeface="+mn-cs"/>
              </a:rPr>
              <a:t>sparkSession.sql</a:t>
            </a:r>
            <a:r>
              <a:rPr lang="en-CA" sz="1200" b="1" kern="1200" dirty="0">
                <a:solidFill>
                  <a:schemeClr val="tx1"/>
                </a:solidFill>
                <a:latin typeface="+mn-lt"/>
                <a:ea typeface="+mn-ea"/>
                <a:cs typeface="+mn-cs"/>
              </a:rPr>
              <a:t>("use </a:t>
            </a:r>
            <a:r>
              <a:rPr lang="en-CA" sz="1200" b="1" kern="1200" dirty="0" err="1">
                <a:solidFill>
                  <a:schemeClr val="tx1"/>
                </a:solidFill>
                <a:latin typeface="+mn-lt"/>
                <a:ea typeface="+mn-ea"/>
                <a:cs typeface="+mn-cs"/>
              </a:rPr>
              <a:t>sales_db</a:t>
            </a:r>
            <a:r>
              <a:rPr lang="en-CA" sz="1200" b="1"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sparkSession.sql</a:t>
            </a:r>
            <a:r>
              <a:rPr lang="en-CA" sz="1200" b="1" kern="1200" dirty="0">
                <a:solidFill>
                  <a:schemeClr val="tx1"/>
                </a:solidFill>
                <a:latin typeface="+mn-lt"/>
                <a:ea typeface="+mn-ea"/>
                <a:cs typeface="+mn-cs"/>
              </a:rPr>
              <a:t>("drop table if exists sales")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err="1">
                <a:solidFill>
                  <a:schemeClr val="tx1"/>
                </a:solidFill>
                <a:latin typeface="+mn-lt"/>
                <a:ea typeface="+mn-ea"/>
                <a:cs typeface="+mn-cs"/>
              </a:rPr>
              <a:t>salesDf.write.mode</a:t>
            </a:r>
            <a:r>
              <a:rPr lang="en-CA" sz="1200" b="1" kern="1200" dirty="0">
                <a:solidFill>
                  <a:schemeClr val="tx1"/>
                </a:solidFill>
                <a:latin typeface="+mn-lt"/>
                <a:ea typeface="+mn-ea"/>
                <a:cs typeface="+mn-cs"/>
              </a:rPr>
              <a:t>(</a:t>
            </a:r>
            <a:r>
              <a:rPr lang="en-CA" sz="1200" b="1" kern="1200" dirty="0" err="1">
                <a:solidFill>
                  <a:schemeClr val="tx1"/>
                </a:solidFill>
                <a:latin typeface="+mn-lt"/>
                <a:ea typeface="+mn-ea"/>
                <a:cs typeface="+mn-cs"/>
              </a:rPr>
              <a:t>SaveMode.Overwrite</a:t>
            </a:r>
            <a:r>
              <a:rPr lang="en-CA" sz="1200" b="1" kern="1200" dirty="0">
                <a:solidFill>
                  <a:schemeClr val="tx1"/>
                </a:solidFill>
                <a:latin typeface="+mn-lt"/>
                <a:ea typeface="+mn-ea"/>
                <a:cs typeface="+mn-cs"/>
              </a:rPr>
              <a:t>).format("parquet").</a:t>
            </a:r>
            <a:r>
              <a:rPr lang="en-CA" sz="1200" b="1" kern="1200" dirty="0" err="1">
                <a:solidFill>
                  <a:schemeClr val="tx1"/>
                </a:solidFill>
                <a:latin typeface="+mn-lt"/>
                <a:ea typeface="+mn-ea"/>
                <a:cs typeface="+mn-cs"/>
              </a:rPr>
              <a:t>partitionBy</a:t>
            </a:r>
            <a:r>
              <a:rPr lang="en-CA" sz="1200" b="1" kern="1200" dirty="0">
                <a:solidFill>
                  <a:schemeClr val="tx1"/>
                </a:solidFill>
                <a:latin typeface="+mn-lt"/>
                <a:ea typeface="+mn-ea"/>
                <a:cs typeface="+mn-cs"/>
              </a:rPr>
              <a:t>("Country").</a:t>
            </a:r>
            <a:r>
              <a:rPr lang="en-CA" sz="1200" b="1" kern="1200" dirty="0" err="1">
                <a:solidFill>
                  <a:schemeClr val="tx1"/>
                </a:solidFill>
                <a:latin typeface="+mn-lt"/>
                <a:ea typeface="+mn-ea"/>
                <a:cs typeface="+mn-cs"/>
              </a:rPr>
              <a:t>saveAsTable</a:t>
            </a:r>
            <a:r>
              <a:rPr lang="en-CA" sz="1200" b="1" kern="1200" dirty="0">
                <a:solidFill>
                  <a:schemeClr val="tx1"/>
                </a:solidFill>
                <a:latin typeface="+mn-lt"/>
                <a:ea typeface="+mn-ea"/>
                <a:cs typeface="+mn-cs"/>
              </a:rPr>
              <a:t>("sales")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7C3371F2-4FEA-4C5A-B3BA-8C9DE9B73E77}" type="slidenum">
              <a:rPr lang="en-CA" smtClean="0"/>
              <a:t>75</a:t>
            </a:fld>
            <a:endParaRPr lang="en-CA"/>
          </a:p>
        </p:txBody>
      </p:sp>
    </p:spTree>
    <p:extLst>
      <p:ext uri="{BB962C8B-B14F-4D97-AF65-F5344CB8AC3E}">
        <p14:creationId xmlns:p14="http://schemas.microsoft.com/office/powerpoint/2010/main" val="2253339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76</a:t>
            </a:fld>
            <a:endParaRPr lang="en-CA"/>
          </a:p>
        </p:txBody>
      </p:sp>
    </p:spTree>
    <p:extLst>
      <p:ext uri="{BB962C8B-B14F-4D97-AF65-F5344CB8AC3E}">
        <p14:creationId xmlns:p14="http://schemas.microsoft.com/office/powerpoint/2010/main" val="3607961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 In RRD we deal with structure and semi structure data however in Data frame we deal with structure data. The reason is in RDD we deal with particular line or record for example if we are dealing with tweeter we are dealing with particular twit .In RDD that’s a line .(A twit is a line) but we can not deal with tweets in Data Frame.</a:t>
            </a:r>
          </a:p>
          <a:p>
            <a:r>
              <a:rPr lang="en-CA" dirty="0"/>
              <a:t>2) Data Frame run on specific engine of spark environment. That engine called </a:t>
            </a:r>
            <a:r>
              <a:rPr lang="en-CA" b="1" dirty="0"/>
              <a:t>catalyst engine.</a:t>
            </a:r>
          </a:p>
          <a:p>
            <a:r>
              <a:rPr lang="en-CA" dirty="0"/>
              <a:t>With spark 2 ,they have provided very optimized catalyst engine.(excellent and very powerful, very fast and  efficient way of processing of structured data which RDD do not have</a:t>
            </a:r>
          </a:p>
          <a:p>
            <a:r>
              <a:rPr lang="en-CA" dirty="0"/>
              <a:t>So if you have structure data and you want to choose </a:t>
            </a:r>
            <a:r>
              <a:rPr lang="en-CA" b="1" dirty="0"/>
              <a:t>between RDD and Data Frame you choose data frame because it is faster</a:t>
            </a:r>
            <a:r>
              <a:rPr lang="en-CA" dirty="0"/>
              <a:t>. Your RDD processing will be slower.</a:t>
            </a:r>
          </a:p>
          <a:p>
            <a:r>
              <a:rPr lang="en-CA" dirty="0"/>
              <a:t>Because the catalyst engine is very optimized . </a:t>
            </a:r>
            <a:r>
              <a:rPr lang="en-CA" b="1" dirty="0"/>
              <a:t>The idea is to deal with data through spark sql module </a:t>
            </a:r>
            <a:r>
              <a:rPr lang="en-CA" dirty="0"/>
              <a:t>.That means converting to the Data Frame and then deal with it and process it.</a:t>
            </a:r>
          </a:p>
          <a:p>
            <a:r>
              <a:rPr lang="en-CA" dirty="0"/>
              <a:t>There might be certain data which are not exactly structured. You need to give it the structure and convert it then deal with that data.</a:t>
            </a:r>
          </a:p>
          <a:p>
            <a:r>
              <a:rPr lang="en-CA" dirty="0"/>
              <a:t>So you need to give the structure ,convert it to data frame and process it because of catalyst engine so some time we prefer to convert RDD to data Frame and then process it.</a:t>
            </a:r>
          </a:p>
          <a:p>
            <a:endParaRPr lang="en-CA" dirty="0"/>
          </a:p>
          <a:p>
            <a:endParaRPr lang="en-CA" dirty="0"/>
          </a:p>
          <a:p>
            <a:r>
              <a:rPr lang="en-CA" dirty="0"/>
              <a:t>For example: Facebook post is unstructured data so if you have a method to parse your data and take it to some sort of structure data (like word count) which particular topic is trending in Facebook ?</a:t>
            </a:r>
          </a:p>
          <a:p>
            <a:r>
              <a:rPr lang="en-CA" dirty="0"/>
              <a:t>So in this case we pass each word and see the number of occurrence and then to overall number of occurrence and see which word is presented in the topic .</a:t>
            </a:r>
          </a:p>
          <a:p>
            <a:endParaRPr lang="en-CA" dirty="0"/>
          </a:p>
          <a:p>
            <a:r>
              <a:rPr lang="en-CA" b="1" dirty="0"/>
              <a:t>So we need to associate a schema to it. Give RDD a schema</a:t>
            </a:r>
            <a:endParaRPr lang="en-CA" dirty="0"/>
          </a:p>
          <a:p>
            <a:r>
              <a:rPr lang="en-CA" b="1" u="sng" dirty="0"/>
              <a:t>We use case class object for schema purpose.</a:t>
            </a:r>
          </a:p>
          <a:p>
            <a:r>
              <a:rPr lang="en-CA" dirty="0"/>
              <a:t>. The </a:t>
            </a:r>
            <a:r>
              <a:rPr lang="en-CA" b="1" dirty="0"/>
              <a:t>case class</a:t>
            </a:r>
            <a:r>
              <a:rPr lang="en-CA" dirty="0"/>
              <a:t> defines the schema of the table. </a:t>
            </a:r>
            <a:endParaRPr lang="en-CA" b="1" u="sng" dirty="0"/>
          </a:p>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79</a:t>
            </a:fld>
            <a:endParaRPr lang="en-CA"/>
          </a:p>
        </p:txBody>
      </p:sp>
    </p:spTree>
    <p:extLst>
      <p:ext uri="{BB962C8B-B14F-4D97-AF65-F5344CB8AC3E}">
        <p14:creationId xmlns:p14="http://schemas.microsoft.com/office/powerpoint/2010/main" val="1001077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need spark context object to load a file in </a:t>
            </a:r>
            <a:r>
              <a:rPr lang="en-CA" dirty="0" err="1"/>
              <a:t>rdd</a:t>
            </a:r>
            <a:r>
              <a:rPr lang="en-CA" dirty="0"/>
              <a:t> “</a:t>
            </a:r>
            <a:r>
              <a:rPr lang="en-CA" sz="1200" kern="1200" dirty="0" err="1">
                <a:solidFill>
                  <a:schemeClr val="tx1"/>
                </a:solidFill>
                <a:latin typeface="+mn-lt"/>
                <a:ea typeface="+mn-ea"/>
                <a:cs typeface="+mn-cs"/>
              </a:rPr>
              <a:t>textFile</a:t>
            </a:r>
            <a:r>
              <a:rPr lang="en-CA" sz="1200" kern="1200" dirty="0">
                <a:solidFill>
                  <a:schemeClr val="tx1"/>
                </a:solidFill>
                <a:latin typeface="+mn-lt"/>
                <a:ea typeface="+mn-ea"/>
                <a:cs typeface="+mn-cs"/>
              </a:rPr>
              <a:t>("C:/Datasets/SalesJan2009.csv")”</a:t>
            </a:r>
          </a:p>
          <a:p>
            <a:r>
              <a:rPr lang="en-CA" sz="1200" kern="1200" dirty="0">
                <a:solidFill>
                  <a:schemeClr val="tx1"/>
                </a:solidFill>
                <a:latin typeface="+mn-lt"/>
                <a:ea typeface="+mn-ea"/>
                <a:cs typeface="+mn-cs"/>
              </a:rPr>
              <a:t>To load a data frame we need spark session</a:t>
            </a:r>
          </a:p>
          <a:p>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Field(0) means  productid ,I pass that to the primary constructor Sales</a:t>
            </a:r>
          </a:p>
          <a:p>
            <a:r>
              <a:rPr lang="en-CA" sz="1200" kern="1200" dirty="0">
                <a:solidFill>
                  <a:schemeClr val="tx1"/>
                </a:solidFill>
                <a:latin typeface="+mn-lt"/>
                <a:ea typeface="+mn-ea"/>
                <a:cs typeface="+mn-cs"/>
              </a:rPr>
              <a:t>============================================================================</a:t>
            </a:r>
          </a:p>
          <a:p>
            <a:endParaRPr lang="en-CA" sz="1200" kern="1200" dirty="0">
              <a:solidFill>
                <a:schemeClr val="tx1"/>
              </a:solidFill>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80</a:t>
            </a:fld>
            <a:endParaRPr lang="en-CA"/>
          </a:p>
        </p:txBody>
      </p:sp>
    </p:spTree>
    <p:extLst>
      <p:ext uri="{BB962C8B-B14F-4D97-AF65-F5344CB8AC3E}">
        <p14:creationId xmlns:p14="http://schemas.microsoft.com/office/powerpoint/2010/main" val="3317710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Rdd.toDF</a:t>
            </a:r>
            <a:r>
              <a:rPr lang="en-CA" dirty="0"/>
              <a:t> : Convert RDD to DF</a:t>
            </a:r>
          </a:p>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81</a:t>
            </a:fld>
            <a:endParaRPr lang="en-CA"/>
          </a:p>
        </p:txBody>
      </p:sp>
    </p:spTree>
    <p:extLst>
      <p:ext uri="{BB962C8B-B14F-4D97-AF65-F5344CB8AC3E}">
        <p14:creationId xmlns:p14="http://schemas.microsoft.com/office/powerpoint/2010/main" val="2596363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82</a:t>
            </a:fld>
            <a:endParaRPr lang="en-CA"/>
          </a:p>
        </p:txBody>
      </p:sp>
    </p:spTree>
    <p:extLst>
      <p:ext uri="{BB962C8B-B14F-4D97-AF65-F5344CB8AC3E}">
        <p14:creationId xmlns:p14="http://schemas.microsoft.com/office/powerpoint/2010/main" val="1428576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83</a:t>
            </a:fld>
            <a:endParaRPr lang="en-CA"/>
          </a:p>
        </p:txBody>
      </p:sp>
    </p:spTree>
    <p:extLst>
      <p:ext uri="{BB962C8B-B14F-4D97-AF65-F5344CB8AC3E}">
        <p14:creationId xmlns:p14="http://schemas.microsoft.com/office/powerpoint/2010/main" val="2677172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We run “</a:t>
            </a:r>
            <a:r>
              <a:rPr lang="en-CA" sz="1200" b="0" kern="1200" dirty="0">
                <a:solidFill>
                  <a:schemeClr val="tx1"/>
                </a:solidFill>
                <a:latin typeface="+mn-lt"/>
                <a:ea typeface="+mn-ea"/>
                <a:cs typeface="+mn-cs"/>
              </a:rPr>
              <a:t>import </a:t>
            </a:r>
            <a:r>
              <a:rPr lang="en-CA" sz="1200" b="0" kern="1200" dirty="0" err="1">
                <a:solidFill>
                  <a:schemeClr val="tx1"/>
                </a:solidFill>
                <a:latin typeface="+mn-lt"/>
                <a:ea typeface="+mn-ea"/>
                <a:cs typeface="+mn-cs"/>
              </a:rPr>
              <a:t>sparkSession.implicits</a:t>
            </a:r>
            <a:r>
              <a:rPr lang="en-CA" sz="1200" b="0" kern="1200" dirty="0">
                <a:solidFill>
                  <a:schemeClr val="tx1"/>
                </a:solidFill>
                <a:latin typeface="+mn-lt"/>
                <a:ea typeface="+mn-ea"/>
                <a:cs typeface="+mn-cs"/>
              </a:rPr>
              <a:t>._” to be able to do </a:t>
            </a:r>
            <a:r>
              <a:rPr lang="en-CA" sz="1200" b="0" kern="1200" dirty="0" err="1">
                <a:solidFill>
                  <a:schemeClr val="tx1"/>
                </a:solidFill>
                <a:latin typeface="+mn-lt"/>
                <a:ea typeface="+mn-ea"/>
                <a:cs typeface="+mn-cs"/>
              </a:rPr>
              <a:t>rdd.toDF</a:t>
            </a:r>
            <a:r>
              <a:rPr lang="en-CA" sz="1200" b="0" kern="1200" dirty="0">
                <a:solidFill>
                  <a:schemeClr val="tx1"/>
                </a:solidFill>
                <a:latin typeface="+mn-lt"/>
                <a:ea typeface="+mn-ea"/>
                <a:cs typeface="+mn-cs"/>
              </a:rPr>
              <a:t>() .If we do not import it we will get error. Why we did not do on the top ?</a:t>
            </a:r>
          </a:p>
          <a:p>
            <a:endParaRPr lang="en-CA" b="0" dirty="0"/>
          </a:p>
        </p:txBody>
      </p:sp>
      <p:sp>
        <p:nvSpPr>
          <p:cNvPr id="4" name="Slide Number Placeholder 3"/>
          <p:cNvSpPr>
            <a:spLocks noGrp="1"/>
          </p:cNvSpPr>
          <p:nvPr>
            <p:ph type="sldNum" sz="quarter" idx="5"/>
          </p:nvPr>
        </p:nvSpPr>
        <p:spPr/>
        <p:txBody>
          <a:bodyPr/>
          <a:lstStyle/>
          <a:p>
            <a:fld id="{7C3371F2-4FEA-4C5A-B3BA-8C9DE9B73E77}" type="slidenum">
              <a:rPr lang="en-CA" smtClean="0"/>
              <a:t>86</a:t>
            </a:fld>
            <a:endParaRPr lang="en-CA"/>
          </a:p>
        </p:txBody>
      </p:sp>
    </p:spTree>
    <p:extLst>
      <p:ext uri="{BB962C8B-B14F-4D97-AF65-F5344CB8AC3E}">
        <p14:creationId xmlns:p14="http://schemas.microsoft.com/office/powerpoint/2010/main" val="3178631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87</a:t>
            </a:fld>
            <a:endParaRPr lang="en-CA"/>
          </a:p>
        </p:txBody>
      </p:sp>
    </p:spTree>
    <p:extLst>
      <p:ext uri="{BB962C8B-B14F-4D97-AF65-F5344CB8AC3E}">
        <p14:creationId xmlns:p14="http://schemas.microsoft.com/office/powerpoint/2010/main" val="29613844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process trade data and put data in hdfs .for every day of data we process we create a folder with date . Like </a:t>
            </a:r>
            <a:r>
              <a:rPr lang="en-CA" b="1" dirty="0"/>
              <a:t>13042019</a:t>
            </a:r>
          </a:p>
          <a:p>
            <a:r>
              <a:rPr lang="en-CA" dirty="0"/>
              <a:t>That’s basically partitioning a data to the current date.</a:t>
            </a:r>
          </a:p>
          <a:p>
            <a:r>
              <a:rPr lang="en-CA" dirty="0"/>
              <a:t>The input data may or may not have today’s date.so we need to create a column on top of the data frame which we already converted </a:t>
            </a:r>
          </a:p>
          <a:p>
            <a:endParaRPr lang="en-CA" dirty="0"/>
          </a:p>
          <a:p>
            <a:r>
              <a:rPr lang="en-CA" dirty="0"/>
              <a:t>.read : gives df reader object</a:t>
            </a:r>
          </a:p>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88</a:t>
            </a:fld>
            <a:endParaRPr lang="en-CA"/>
          </a:p>
        </p:txBody>
      </p:sp>
    </p:spTree>
    <p:extLst>
      <p:ext uri="{BB962C8B-B14F-4D97-AF65-F5344CB8AC3E}">
        <p14:creationId xmlns:p14="http://schemas.microsoft.com/office/powerpoint/2010/main" val="347724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Even there is a shorter format</a:t>
            </a:r>
          </a:p>
        </p:txBody>
      </p:sp>
      <p:sp>
        <p:nvSpPr>
          <p:cNvPr id="4" name="Slide Number Placeholder 3"/>
          <p:cNvSpPr>
            <a:spLocks noGrp="1"/>
          </p:cNvSpPr>
          <p:nvPr>
            <p:ph type="sldNum" sz="quarter" idx="5"/>
          </p:nvPr>
        </p:nvSpPr>
        <p:spPr/>
        <p:txBody>
          <a:bodyPr/>
          <a:lstStyle/>
          <a:p>
            <a:fld id="{7C3371F2-4FEA-4C5A-B3BA-8C9DE9B73E77}" type="slidenum">
              <a:rPr lang="en-CA" smtClean="0"/>
              <a:t>9</a:t>
            </a:fld>
            <a:endParaRPr lang="en-CA"/>
          </a:p>
        </p:txBody>
      </p:sp>
    </p:spTree>
    <p:extLst>
      <p:ext uri="{BB962C8B-B14F-4D97-AF65-F5344CB8AC3E}">
        <p14:creationId xmlns:p14="http://schemas.microsoft.com/office/powerpoint/2010/main" val="3489594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Run without ‘with column”</a:t>
            </a:r>
          </a:p>
        </p:txBody>
      </p:sp>
      <p:sp>
        <p:nvSpPr>
          <p:cNvPr id="4" name="Slide Number Placeholder 3"/>
          <p:cNvSpPr>
            <a:spLocks noGrp="1"/>
          </p:cNvSpPr>
          <p:nvPr>
            <p:ph type="sldNum" sz="quarter" idx="5"/>
          </p:nvPr>
        </p:nvSpPr>
        <p:spPr/>
        <p:txBody>
          <a:bodyPr/>
          <a:lstStyle/>
          <a:p>
            <a:fld id="{7C3371F2-4FEA-4C5A-B3BA-8C9DE9B73E77}" type="slidenum">
              <a:rPr lang="en-CA" smtClean="0"/>
              <a:t>89</a:t>
            </a:fld>
            <a:endParaRPr lang="en-CA"/>
          </a:p>
        </p:txBody>
      </p:sp>
    </p:spTree>
    <p:extLst>
      <p:ext uri="{BB962C8B-B14F-4D97-AF65-F5344CB8AC3E}">
        <p14:creationId xmlns:p14="http://schemas.microsoft.com/office/powerpoint/2010/main" val="28344351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Literal is something which is contains in the functions package</a:t>
            </a:r>
          </a:p>
          <a:p>
            <a:endParaRPr lang="en-CA" dirty="0"/>
          </a:p>
          <a:p>
            <a:r>
              <a:rPr lang="en-CA" dirty="0"/>
              <a:t>“</a:t>
            </a:r>
            <a:r>
              <a:rPr lang="en-CA" dirty="0" err="1"/>
              <a:t>SimpleDateFormat</a:t>
            </a:r>
            <a:r>
              <a:rPr lang="en-CA" dirty="0"/>
              <a:t>” </a:t>
            </a:r>
            <a:r>
              <a:rPr lang="en-CA" b="1" dirty="0"/>
              <a:t>is a </a:t>
            </a:r>
            <a:r>
              <a:rPr lang="en-CA" b="1" dirty="0" err="1"/>
              <a:t>formatter.It</a:t>
            </a:r>
            <a:r>
              <a:rPr lang="en-CA" b="1" dirty="0"/>
              <a:t> takes the Date object .Format it to “</a:t>
            </a:r>
            <a:r>
              <a:rPr lang="en-CA" b="1" dirty="0" err="1"/>
              <a:t>yyyy</a:t>
            </a:r>
            <a:r>
              <a:rPr lang="en-CA" b="1" dirty="0"/>
              <a:t>-MM-dd” format.</a:t>
            </a:r>
          </a:p>
          <a:p>
            <a:endParaRPr lang="en-CA" sz="1200" kern="1200" dirty="0">
              <a:solidFill>
                <a:schemeClr val="tx1"/>
              </a:solidFill>
              <a:latin typeface="+mn-lt"/>
              <a:ea typeface="+mn-ea"/>
              <a:cs typeface="+mn-cs"/>
            </a:endParaRPr>
          </a:p>
          <a:p>
            <a:r>
              <a:rPr lang="en-CA" sz="1200" kern="1200" dirty="0" err="1">
                <a:solidFill>
                  <a:schemeClr val="tx1"/>
                </a:solidFill>
                <a:latin typeface="+mn-lt"/>
                <a:ea typeface="+mn-ea"/>
                <a:cs typeface="+mn-cs"/>
              </a:rPr>
              <a:t>getFormattedDate</a:t>
            </a:r>
            <a:r>
              <a:rPr lang="en-CA" sz="1200" kern="1200" dirty="0">
                <a:solidFill>
                  <a:schemeClr val="tx1"/>
                </a:solidFill>
                <a:latin typeface="+mn-lt"/>
                <a:ea typeface="+mn-ea"/>
                <a:cs typeface="+mn-cs"/>
              </a:rPr>
              <a:t>(</a:t>
            </a:r>
            <a:r>
              <a:rPr lang="en-CA" sz="1200" b="1" kern="1200" dirty="0">
                <a:solidFill>
                  <a:schemeClr val="tx1"/>
                </a:solidFill>
                <a:latin typeface="+mn-lt"/>
                <a:ea typeface="+mn-ea"/>
                <a:cs typeface="+mn-cs"/>
              </a:rPr>
              <a:t>new Date)) :Returns me a string</a:t>
            </a:r>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91</a:t>
            </a:fld>
            <a:endParaRPr lang="en-CA"/>
          </a:p>
        </p:txBody>
      </p:sp>
    </p:spTree>
    <p:extLst>
      <p:ext uri="{BB962C8B-B14F-4D97-AF65-F5344CB8AC3E}">
        <p14:creationId xmlns:p14="http://schemas.microsoft.com/office/powerpoint/2010/main" val="2391432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92</a:t>
            </a:fld>
            <a:endParaRPr lang="en-CA"/>
          </a:p>
        </p:txBody>
      </p:sp>
    </p:spTree>
    <p:extLst>
      <p:ext uri="{BB962C8B-B14F-4D97-AF65-F5344CB8AC3E}">
        <p14:creationId xmlns:p14="http://schemas.microsoft.com/office/powerpoint/2010/main" val="2826384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93</a:t>
            </a:fld>
            <a:endParaRPr lang="en-CA"/>
          </a:p>
        </p:txBody>
      </p:sp>
    </p:spTree>
    <p:extLst>
      <p:ext uri="{BB962C8B-B14F-4D97-AF65-F5344CB8AC3E}">
        <p14:creationId xmlns:p14="http://schemas.microsoft.com/office/powerpoint/2010/main" val="3539069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7C3371F2-4FEA-4C5A-B3BA-8C9DE9B73E77}" type="slidenum">
              <a:rPr lang="en-CA" smtClean="0"/>
              <a:t>94</a:t>
            </a:fld>
            <a:endParaRPr lang="en-CA"/>
          </a:p>
        </p:txBody>
      </p:sp>
    </p:spTree>
    <p:extLst>
      <p:ext uri="{BB962C8B-B14F-4D97-AF65-F5344CB8AC3E}">
        <p14:creationId xmlns:p14="http://schemas.microsoft.com/office/powerpoint/2010/main" val="290116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https://spark.apache.org/docs/2.3.0/api/scala/#package</a:t>
            </a:r>
          </a:p>
        </p:txBody>
      </p:sp>
      <p:sp>
        <p:nvSpPr>
          <p:cNvPr id="4" name="Slide Number Placeholder 3"/>
          <p:cNvSpPr>
            <a:spLocks noGrp="1"/>
          </p:cNvSpPr>
          <p:nvPr>
            <p:ph type="sldNum" sz="quarter" idx="5"/>
          </p:nvPr>
        </p:nvSpPr>
        <p:spPr/>
        <p:txBody>
          <a:bodyPr/>
          <a:lstStyle/>
          <a:p>
            <a:fld id="{7C3371F2-4FEA-4C5A-B3BA-8C9DE9B73E77}" type="slidenum">
              <a:rPr lang="en-CA" smtClean="0"/>
              <a:t>10</a:t>
            </a:fld>
            <a:endParaRPr lang="en-CA"/>
          </a:p>
        </p:txBody>
      </p:sp>
    </p:spTree>
    <p:extLst>
      <p:ext uri="{BB962C8B-B14F-4D97-AF65-F5344CB8AC3E}">
        <p14:creationId xmlns:p14="http://schemas.microsoft.com/office/powerpoint/2010/main" val="3536488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13</a:t>
            </a:fld>
            <a:endParaRPr lang="en-CA"/>
          </a:p>
        </p:txBody>
      </p:sp>
    </p:spTree>
    <p:extLst>
      <p:ext uri="{BB962C8B-B14F-4D97-AF65-F5344CB8AC3E}">
        <p14:creationId xmlns:p14="http://schemas.microsoft.com/office/powerpoint/2010/main" val="2429134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15</a:t>
            </a:fld>
            <a:endParaRPr lang="en-CA"/>
          </a:p>
        </p:txBody>
      </p:sp>
    </p:spTree>
    <p:extLst>
      <p:ext uri="{BB962C8B-B14F-4D97-AF65-F5344CB8AC3E}">
        <p14:creationId xmlns:p14="http://schemas.microsoft.com/office/powerpoint/2010/main" val="318256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3371F2-4FEA-4C5A-B3BA-8C9DE9B73E77}" type="slidenum">
              <a:rPr lang="en-CA" smtClean="0"/>
              <a:t>16</a:t>
            </a:fld>
            <a:endParaRPr lang="en-CA"/>
          </a:p>
        </p:txBody>
      </p:sp>
    </p:spTree>
    <p:extLst>
      <p:ext uri="{BB962C8B-B14F-4D97-AF65-F5344CB8AC3E}">
        <p14:creationId xmlns:p14="http://schemas.microsoft.com/office/powerpoint/2010/main" val="264517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597E7BA-279E-F846-9FD7-07C4D706510C}"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261665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597E7BA-279E-F846-9FD7-07C4D706510C}"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32889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597E7BA-279E-F846-9FD7-07C4D706510C}"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723684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597E7BA-279E-F846-9FD7-07C4D706510C}"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933978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597E7BA-279E-F846-9FD7-07C4D706510C}"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110954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597E7BA-279E-F846-9FD7-07C4D706510C}"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2536012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597E7BA-279E-F846-9FD7-07C4D706510C}" type="datetimeFigureOut">
              <a:rPr lang="en-US" smtClean="0"/>
              <a:t>11/15/2019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17567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597E7BA-279E-F846-9FD7-07C4D706510C}" type="datetimeFigureOut">
              <a:rPr lang="en-US" smtClean="0"/>
              <a:t>11/15/2019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323100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97E7BA-279E-F846-9FD7-07C4D706510C}" type="datetimeFigureOut">
              <a:rPr lang="en-US" smtClean="0"/>
              <a:t>11/15/2019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1297609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597E7BA-279E-F846-9FD7-07C4D706510C}"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1536735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597E7BA-279E-F846-9FD7-07C4D706510C}"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8E8ACF-715C-3247-95AC-CB63C7B61938}" type="slidenum">
              <a:rPr lang="en-US" smtClean="0"/>
              <a:t>‹#›</a:t>
            </a:fld>
            <a:endParaRPr lang="en-US"/>
          </a:p>
        </p:txBody>
      </p:sp>
    </p:spTree>
    <p:extLst>
      <p:ext uri="{BB962C8B-B14F-4D97-AF65-F5344CB8AC3E}">
        <p14:creationId xmlns:p14="http://schemas.microsoft.com/office/powerpoint/2010/main" val="77984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97E7BA-279E-F846-9FD7-07C4D706510C}" type="datetimeFigureOut">
              <a:rPr lang="en-US" smtClean="0"/>
              <a:t>11/15/2019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8E8ACF-715C-3247-95AC-CB63C7B61938}" type="slidenum">
              <a:rPr lang="en-US" smtClean="0"/>
              <a:t>‹#›</a:t>
            </a:fld>
            <a:endParaRPr lang="en-US"/>
          </a:p>
        </p:txBody>
      </p:sp>
    </p:spTree>
    <p:extLst>
      <p:ext uri="{BB962C8B-B14F-4D97-AF65-F5344CB8AC3E}">
        <p14:creationId xmlns:p14="http://schemas.microsoft.com/office/powerpoint/2010/main" val="4078671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spark.apache.org/docs/2.3.0/api/scala/#package"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680159-CD72-4339-987C-8B97C4ECC9C2}"/>
              </a:ext>
            </a:extLst>
          </p:cNvPr>
          <p:cNvPicPr>
            <a:picLocks noChangeAspect="1"/>
          </p:cNvPicPr>
          <p:nvPr/>
        </p:nvPicPr>
        <p:blipFill>
          <a:blip r:embed="rId2"/>
          <a:stretch>
            <a:fillRect/>
          </a:stretch>
        </p:blipFill>
        <p:spPr>
          <a:xfrm>
            <a:off x="483154" y="1713187"/>
            <a:ext cx="8177691" cy="2931072"/>
          </a:xfrm>
          <a:prstGeom prst="rect">
            <a:avLst/>
          </a:prstGeom>
        </p:spPr>
      </p:pic>
    </p:spTree>
    <p:extLst>
      <p:ext uri="{BB962C8B-B14F-4D97-AF65-F5344CB8AC3E}">
        <p14:creationId xmlns:p14="http://schemas.microsoft.com/office/powerpoint/2010/main" val="2545741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673DBD-2732-4B24-9283-B466C488F370}"/>
              </a:ext>
            </a:extLst>
          </p:cNvPr>
          <p:cNvPicPr>
            <a:picLocks noChangeAspect="1"/>
          </p:cNvPicPr>
          <p:nvPr/>
        </p:nvPicPr>
        <p:blipFill>
          <a:blip r:embed="rId3"/>
          <a:stretch>
            <a:fillRect/>
          </a:stretch>
        </p:blipFill>
        <p:spPr>
          <a:xfrm>
            <a:off x="973356" y="1751614"/>
            <a:ext cx="6524625" cy="285750"/>
          </a:xfrm>
          <a:prstGeom prst="rect">
            <a:avLst/>
          </a:prstGeom>
        </p:spPr>
      </p:pic>
      <p:pic>
        <p:nvPicPr>
          <p:cNvPr id="3" name="Picture 2">
            <a:extLst>
              <a:ext uri="{FF2B5EF4-FFF2-40B4-BE49-F238E27FC236}">
                <a16:creationId xmlns:a16="http://schemas.microsoft.com/office/drawing/2014/main" id="{C15FD2C6-2A7A-474A-95CF-7C366C9A126D}"/>
              </a:ext>
            </a:extLst>
          </p:cNvPr>
          <p:cNvPicPr>
            <a:picLocks noChangeAspect="1"/>
          </p:cNvPicPr>
          <p:nvPr/>
        </p:nvPicPr>
        <p:blipFill>
          <a:blip r:embed="rId4"/>
          <a:stretch>
            <a:fillRect/>
          </a:stretch>
        </p:blipFill>
        <p:spPr>
          <a:xfrm>
            <a:off x="973356" y="3429000"/>
            <a:ext cx="6143625" cy="323850"/>
          </a:xfrm>
          <a:prstGeom prst="rect">
            <a:avLst/>
          </a:prstGeom>
        </p:spPr>
      </p:pic>
      <p:sp>
        <p:nvSpPr>
          <p:cNvPr id="4" name="Rectangle 3">
            <a:extLst>
              <a:ext uri="{FF2B5EF4-FFF2-40B4-BE49-F238E27FC236}">
                <a16:creationId xmlns:a16="http://schemas.microsoft.com/office/drawing/2014/main" id="{A90AE714-76F7-47F2-B929-9152F14CEE96}"/>
              </a:ext>
            </a:extLst>
          </p:cNvPr>
          <p:cNvSpPr/>
          <p:nvPr/>
        </p:nvSpPr>
        <p:spPr>
          <a:xfrm>
            <a:off x="213280" y="6224109"/>
            <a:ext cx="8044775" cy="646331"/>
          </a:xfrm>
          <a:prstGeom prst="rect">
            <a:avLst/>
          </a:prstGeom>
        </p:spPr>
        <p:txBody>
          <a:bodyPr wrap="square">
            <a:spAutoFit/>
          </a:bodyPr>
          <a:lstStyle/>
          <a:p>
            <a:r>
              <a:rPr lang="en-CA" dirty="0">
                <a:hlinkClick r:id="rId5"/>
              </a:rPr>
              <a:t>https://spark.apache.org/docs/2.3.0/api/scala/#package</a:t>
            </a:r>
            <a:endParaRPr lang="en-CA" dirty="0"/>
          </a:p>
          <a:p>
            <a:endParaRPr lang="en-CA" dirty="0"/>
          </a:p>
        </p:txBody>
      </p:sp>
    </p:spTree>
    <p:extLst>
      <p:ext uri="{BB962C8B-B14F-4D97-AF65-F5344CB8AC3E}">
        <p14:creationId xmlns:p14="http://schemas.microsoft.com/office/powerpoint/2010/main" val="173820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755376"/>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Load Options</a:t>
            </a:r>
          </a:p>
        </p:txBody>
      </p:sp>
      <p:sp>
        <p:nvSpPr>
          <p:cNvPr id="3" name="Content Placeholder 2"/>
          <p:cNvSpPr>
            <a:spLocks noGrp="1"/>
          </p:cNvSpPr>
          <p:nvPr>
            <p:ph idx="1"/>
          </p:nvPr>
        </p:nvSpPr>
        <p:spPr>
          <a:xfrm>
            <a:off x="457200" y="1156138"/>
            <a:ext cx="8229600" cy="4970025"/>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Data sources have their own options that can be specified during the load process:</a:t>
            </a:r>
          </a:p>
          <a:p>
            <a:pPr marL="0" indent="0">
              <a:buNone/>
            </a:pPr>
            <a:r>
              <a:rPr lang="en-US" sz="2200" dirty="0" err="1">
                <a:latin typeface="Times New Roman" panose="02020603050405020304" pitchFamily="18" charset="0"/>
                <a:cs typeface="Times New Roman" panose="02020603050405020304" pitchFamily="18" charset="0"/>
              </a:rPr>
              <a:t>val</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salesRecords</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spark.read.format</a:t>
            </a:r>
            <a:r>
              <a:rPr lang="en-US" sz="2200" dirty="0">
                <a:latin typeface="Times New Roman" panose="02020603050405020304" pitchFamily="18" charset="0"/>
                <a:cs typeface="Times New Roman" panose="02020603050405020304" pitchFamily="18" charset="0"/>
              </a:rPr>
              <a:t>("csv”)</a:t>
            </a:r>
          </a:p>
          <a:p>
            <a:pPr marL="0" indent="0">
              <a:buNone/>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.option</a:t>
            </a: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sep</a:t>
            </a:r>
            <a:r>
              <a:rPr lang="en-US" sz="2200" dirty="0">
                <a:latin typeface="Times New Roman" panose="02020603050405020304" pitchFamily="18" charset="0"/>
                <a:cs typeface="Times New Roman" panose="02020603050405020304" pitchFamily="18" charset="0"/>
              </a:rPr>
              <a:t>", ";")</a:t>
            </a:r>
          </a:p>
          <a:p>
            <a:pPr marL="0" indent="0">
              <a:buNone/>
            </a:pPr>
            <a:r>
              <a:rPr lang="de-DE" sz="2200" dirty="0">
                <a:latin typeface="Times New Roman" panose="02020603050405020304" pitchFamily="18" charset="0"/>
                <a:cs typeface="Times New Roman" panose="02020603050405020304" pitchFamily="18" charset="0"/>
              </a:rPr>
              <a:t>	.</a:t>
            </a:r>
            <a:r>
              <a:rPr lang="de-DE" sz="2200" b="1" dirty="0">
                <a:latin typeface="Times New Roman" panose="02020603050405020304" pitchFamily="18" charset="0"/>
                <a:cs typeface="Times New Roman" panose="02020603050405020304" pitchFamily="18" charset="0"/>
              </a:rPr>
              <a:t>option</a:t>
            </a:r>
            <a:r>
              <a:rPr lang="de-DE" sz="2200" dirty="0">
                <a:latin typeface="Times New Roman" panose="02020603050405020304" pitchFamily="18" charset="0"/>
                <a:cs typeface="Times New Roman" panose="02020603050405020304" pitchFamily="18" charset="0"/>
              </a:rPr>
              <a:t>("inferSchema", "true")</a:t>
            </a:r>
          </a:p>
          <a:p>
            <a:pPr marL="0" indent="0">
              <a:buNone/>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.option</a:t>
            </a:r>
            <a:r>
              <a:rPr lang="en-US" sz="2200" dirty="0">
                <a:latin typeface="Times New Roman" panose="02020603050405020304" pitchFamily="18" charset="0"/>
                <a:cs typeface="Times New Roman" panose="02020603050405020304" pitchFamily="18" charset="0"/>
              </a:rPr>
              <a:t>("header", "true”)</a:t>
            </a:r>
          </a:p>
          <a:p>
            <a:pPr marL="0" indent="0">
              <a:buNone/>
            </a:pPr>
            <a:r>
              <a:rPr lang="en-US" sz="2200" dirty="0">
                <a:latin typeface="Times New Roman" panose="02020603050405020304" pitchFamily="18" charset="0"/>
                <a:cs typeface="Times New Roman" panose="02020603050405020304" pitchFamily="18" charset="0"/>
              </a:rPr>
              <a:t>	.load("/Users/</a:t>
            </a:r>
            <a:r>
              <a:rPr lang="en-US" sz="2200" dirty="0" err="1">
                <a:latin typeface="Times New Roman" panose="02020603050405020304" pitchFamily="18" charset="0"/>
                <a:cs typeface="Times New Roman" panose="02020603050405020304" pitchFamily="18" charset="0"/>
              </a:rPr>
              <a:t>hadoop</a:t>
            </a:r>
            <a:r>
              <a:rPr lang="en-US" sz="2200" dirty="0">
                <a:latin typeface="Times New Roman" panose="02020603050405020304" pitchFamily="18" charset="0"/>
                <a:cs typeface="Times New Roman" panose="02020603050405020304" pitchFamily="18" charset="0"/>
              </a:rPr>
              <a:t>-user/Documents/SalesJan2009.csv")</a:t>
            </a:r>
          </a:p>
          <a:p>
            <a:pPr marL="0" indent="0">
              <a:buNone/>
            </a:pPr>
            <a:r>
              <a:rPr lang="en-US" sz="2200" dirty="0">
                <a:latin typeface="Times New Roman" panose="02020603050405020304" pitchFamily="18" charset="0"/>
                <a:cs typeface="Times New Roman" panose="02020603050405020304" pitchFamily="18" charset="0"/>
              </a:rPr>
              <a:t>Note: </a:t>
            </a:r>
            <a:r>
              <a:rPr lang="en-US" sz="2200" b="1" dirty="0">
                <a:latin typeface="Times New Roman" panose="02020603050405020304" pitchFamily="18" charset="0"/>
                <a:cs typeface="Times New Roman" panose="02020603050405020304" pitchFamily="18" charset="0"/>
              </a:rPr>
              <a:t>While reading a csv file, the first row is always taken as the header, if the header option is set to true</a:t>
            </a:r>
            <a:r>
              <a:rPr lang="en-US" sz="2200" dirty="0">
                <a:latin typeface="Times New Roman" panose="02020603050405020304" pitchFamily="18" charset="0"/>
                <a:cs typeface="Times New Roman" panose="02020603050405020304" pitchFamily="18" charset="0"/>
              </a:rPr>
              <a:t>, as shown in the above example</a:t>
            </a:r>
          </a:p>
        </p:txBody>
      </p:sp>
    </p:spTree>
    <p:extLst>
      <p:ext uri="{BB962C8B-B14F-4D97-AF65-F5344CB8AC3E}">
        <p14:creationId xmlns:p14="http://schemas.microsoft.com/office/powerpoint/2010/main" val="133307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115FD7-EE9D-4C24-B98E-66C3975A5B6D}"/>
              </a:ext>
            </a:extLst>
          </p:cNvPr>
          <p:cNvPicPr>
            <a:picLocks noChangeAspect="1"/>
          </p:cNvPicPr>
          <p:nvPr/>
        </p:nvPicPr>
        <p:blipFill>
          <a:blip r:embed="rId2"/>
          <a:stretch>
            <a:fillRect/>
          </a:stretch>
        </p:blipFill>
        <p:spPr>
          <a:xfrm>
            <a:off x="0" y="988260"/>
            <a:ext cx="9144000" cy="4881479"/>
          </a:xfrm>
          <a:prstGeom prst="rect">
            <a:avLst/>
          </a:prstGeom>
        </p:spPr>
      </p:pic>
    </p:spTree>
    <p:extLst>
      <p:ext uri="{BB962C8B-B14F-4D97-AF65-F5344CB8AC3E}">
        <p14:creationId xmlns:p14="http://schemas.microsoft.com/office/powerpoint/2010/main" val="281899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731837"/>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Reading Parquet Files</a:t>
            </a:r>
          </a:p>
        </p:txBody>
      </p:sp>
      <p:sp>
        <p:nvSpPr>
          <p:cNvPr id="3" name="Content Placeholder 2"/>
          <p:cNvSpPr>
            <a:spLocks noGrp="1"/>
          </p:cNvSpPr>
          <p:nvPr>
            <p:ph idx="1"/>
          </p:nvPr>
        </p:nvSpPr>
        <p:spPr>
          <a:xfrm>
            <a:off x="329609" y="1124607"/>
            <a:ext cx="8357191" cy="5329355"/>
          </a:xfrm>
        </p:spPr>
        <p:txBody>
          <a:bodyPr>
            <a:noAutofit/>
          </a:bodyPr>
          <a:lstStyle/>
          <a:p>
            <a:r>
              <a:rPr lang="en-US" sz="2000" dirty="0">
                <a:latin typeface="Times New Roman" panose="02020603050405020304" pitchFamily="18" charset="0"/>
                <a:cs typeface="Times New Roman" panose="02020603050405020304" pitchFamily="18" charset="0"/>
              </a:rPr>
              <a:t>Parquet files can be read using:</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spark.read.parquet</a:t>
            </a:r>
            <a:r>
              <a:rPr lang="en-US" sz="2000" dirty="0">
                <a:latin typeface="Times New Roman" panose="02020603050405020304" pitchFamily="18" charset="0"/>
                <a:cs typeface="Times New Roman" panose="02020603050405020304" pitchFamily="18" charset="0"/>
              </a:rPr>
              <a:t>(“path”)</a:t>
            </a:r>
          </a:p>
          <a:p>
            <a:r>
              <a:rPr lang="en-US" sz="2000" dirty="0">
                <a:latin typeface="Times New Roman" panose="02020603050405020304" pitchFamily="18" charset="0"/>
                <a:cs typeface="Times New Roman" panose="02020603050405020304" pitchFamily="18" charset="0"/>
              </a:rPr>
              <a:t>If the base location of the table is specified as the path, the partitions are automatically discovered</a:t>
            </a:r>
          </a:p>
          <a:p>
            <a:r>
              <a:rPr lang="en-US" sz="2000" dirty="0">
                <a:latin typeface="Times New Roman" panose="02020603050405020304" pitchFamily="18" charset="0"/>
                <a:cs typeface="Times New Roman" panose="02020603050405020304" pitchFamily="18" charset="0"/>
              </a:rPr>
              <a:t>Partition columns of numeric data types, date, timestamp and string types are automatically inferred</a:t>
            </a:r>
          </a:p>
          <a:p>
            <a:r>
              <a:rPr lang="en-US" sz="2000" dirty="0">
                <a:latin typeface="Times New Roman" panose="02020603050405020304" pitchFamily="18" charset="0"/>
                <a:cs typeface="Times New Roman" panose="02020603050405020304" pitchFamily="18" charset="0"/>
              </a:rPr>
              <a:t>These columns are automatically inferred because the property “</a:t>
            </a:r>
            <a:r>
              <a:rPr lang="en-US" sz="2000" b="1" dirty="0" err="1">
                <a:solidFill>
                  <a:srgbClr val="FF0000"/>
                </a:solidFill>
                <a:latin typeface="Times New Roman" panose="02020603050405020304" pitchFamily="18" charset="0"/>
                <a:cs typeface="Times New Roman" panose="02020603050405020304" pitchFamily="18" charset="0"/>
              </a:rPr>
              <a:t>spark.sql.sources.partitionColumnTypeInference.enabled</a:t>
            </a:r>
            <a:r>
              <a:rPr lang="en-GB" sz="2000" dirty="0">
                <a:latin typeface="Times New Roman" panose="02020603050405020304" pitchFamily="18" charset="0"/>
                <a:cs typeface="Times New Roman" panose="02020603050405020304" pitchFamily="18" charset="0"/>
              </a:rPr>
              <a:t>” is set to true by default</a:t>
            </a:r>
          </a:p>
          <a:p>
            <a:r>
              <a:rPr lang="en-GB" sz="2000" dirty="0">
                <a:latin typeface="Times New Roman" panose="02020603050405020304" pitchFamily="18" charset="0"/>
                <a:cs typeface="Times New Roman" panose="02020603050405020304" pitchFamily="18" charset="0"/>
              </a:rPr>
              <a:t>If the above property is set to false, all partition columns will be read as </a:t>
            </a:r>
            <a:r>
              <a:rPr lang="en-GB" sz="2000" dirty="0">
                <a:solidFill>
                  <a:srgbClr val="FF0000"/>
                </a:solidFill>
                <a:latin typeface="Times New Roman" panose="02020603050405020304" pitchFamily="18" charset="0"/>
                <a:cs typeface="Times New Roman" panose="02020603050405020304" pitchFamily="18" charset="0"/>
              </a:rPr>
              <a:t>String</a:t>
            </a:r>
          </a:p>
          <a:p>
            <a:r>
              <a:rPr lang="en-GB" sz="2000" dirty="0">
                <a:latin typeface="Times New Roman" panose="02020603050405020304" pitchFamily="18" charset="0"/>
                <a:cs typeface="Times New Roman" panose="02020603050405020304" pitchFamily="18" charset="0"/>
              </a:rPr>
              <a:t>If different partitions have different schema, Spark can merge their schemas if the option </a:t>
            </a:r>
            <a:r>
              <a:rPr lang="en-GB" sz="2000" b="1" dirty="0">
                <a:solidFill>
                  <a:srgbClr val="FF0000"/>
                </a:solidFill>
                <a:latin typeface="Times New Roman" panose="02020603050405020304" pitchFamily="18" charset="0"/>
                <a:cs typeface="Times New Roman" panose="02020603050405020304" pitchFamily="18" charset="0"/>
              </a:rPr>
              <a:t>“</a:t>
            </a:r>
            <a:r>
              <a:rPr lang="en-GB" sz="2000" b="1" dirty="0" err="1">
                <a:solidFill>
                  <a:srgbClr val="FF0000"/>
                </a:solidFill>
                <a:latin typeface="Times New Roman" panose="02020603050405020304" pitchFamily="18" charset="0"/>
                <a:cs typeface="Times New Roman" panose="02020603050405020304" pitchFamily="18" charset="0"/>
              </a:rPr>
              <a:t>mergeSchema</a:t>
            </a:r>
            <a:r>
              <a:rPr lang="en-GB" sz="2000" b="1" dirty="0">
                <a:solidFill>
                  <a:srgbClr val="FF0000"/>
                </a:solidFill>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is set to true</a:t>
            </a:r>
          </a:p>
          <a:p>
            <a:r>
              <a:rPr lang="en-US" sz="2000" dirty="0">
                <a:latin typeface="Times New Roman" panose="02020603050405020304" pitchFamily="18" charset="0"/>
                <a:cs typeface="Times New Roman" panose="02020603050405020304" pitchFamily="18" charset="0"/>
              </a:rPr>
              <a:t>Spark caches hive metadata by default. Hence, it is necessary to refresh the metadata if there is a chance it being changed from outside</a:t>
            </a:r>
            <a:r>
              <a:rPr lang="en-US" sz="2000" dirty="0"/>
              <a:t>.</a:t>
            </a:r>
          </a:p>
        </p:txBody>
      </p:sp>
    </p:spTree>
    <p:extLst>
      <p:ext uri="{BB962C8B-B14F-4D97-AF65-F5344CB8AC3E}">
        <p14:creationId xmlns:p14="http://schemas.microsoft.com/office/powerpoint/2010/main" val="2639355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795879"/>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Other Data Sources</a:t>
            </a:r>
          </a:p>
        </p:txBody>
      </p:sp>
      <p:sp>
        <p:nvSpPr>
          <p:cNvPr id="3" name="Content Placeholder 2"/>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ORC</a:t>
            </a:r>
          </a:p>
          <a:p>
            <a:r>
              <a:rPr lang="en-US" sz="2000" dirty="0">
                <a:latin typeface="Times New Roman" panose="02020603050405020304" pitchFamily="18" charset="0"/>
                <a:cs typeface="Times New Roman" panose="02020603050405020304" pitchFamily="18" charset="0"/>
              </a:rPr>
              <a:t>JSON</a:t>
            </a:r>
          </a:p>
          <a:p>
            <a:r>
              <a:rPr lang="en-US" sz="2000" dirty="0">
                <a:latin typeface="Times New Roman" panose="02020603050405020304" pitchFamily="18" charset="0"/>
                <a:cs typeface="Times New Roman" panose="02020603050405020304" pitchFamily="18" charset="0"/>
              </a:rPr>
              <a:t>Avro</a:t>
            </a:r>
          </a:p>
          <a:p>
            <a:r>
              <a:rPr lang="en-US" sz="2000" dirty="0">
                <a:latin typeface="Times New Roman" panose="02020603050405020304" pitchFamily="18" charset="0"/>
                <a:cs typeface="Times New Roman" panose="02020603050405020304" pitchFamily="18" charset="0"/>
              </a:rPr>
              <a:t>JDBC</a:t>
            </a:r>
          </a:p>
          <a:p>
            <a:r>
              <a:rPr lang="en-US" sz="2000" dirty="0">
                <a:latin typeface="Times New Roman" panose="02020603050405020304" pitchFamily="18" charset="0"/>
                <a:cs typeface="Times New Roman" panose="02020603050405020304" pitchFamily="18" charset="0"/>
              </a:rPr>
              <a:t>Text</a:t>
            </a:r>
          </a:p>
        </p:txBody>
      </p:sp>
    </p:spTree>
    <p:extLst>
      <p:ext uri="{BB962C8B-B14F-4D97-AF65-F5344CB8AC3E}">
        <p14:creationId xmlns:p14="http://schemas.microsoft.com/office/powerpoint/2010/main" val="3473449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7BD72F-557A-40D8-9D36-C7C3C086258A}"/>
              </a:ext>
            </a:extLst>
          </p:cNvPr>
          <p:cNvPicPr>
            <a:picLocks noChangeAspect="1"/>
          </p:cNvPicPr>
          <p:nvPr/>
        </p:nvPicPr>
        <p:blipFill>
          <a:blip r:embed="rId3"/>
          <a:stretch>
            <a:fillRect/>
          </a:stretch>
        </p:blipFill>
        <p:spPr>
          <a:xfrm>
            <a:off x="0" y="1122405"/>
            <a:ext cx="9144000" cy="1246669"/>
          </a:xfrm>
          <a:prstGeom prst="rect">
            <a:avLst/>
          </a:prstGeom>
        </p:spPr>
      </p:pic>
      <p:pic>
        <p:nvPicPr>
          <p:cNvPr id="4" name="Picture 3">
            <a:extLst>
              <a:ext uri="{FF2B5EF4-FFF2-40B4-BE49-F238E27FC236}">
                <a16:creationId xmlns:a16="http://schemas.microsoft.com/office/drawing/2014/main" id="{4F216D47-7244-4D53-9030-7CE898E26D48}"/>
              </a:ext>
            </a:extLst>
          </p:cNvPr>
          <p:cNvPicPr>
            <a:picLocks noChangeAspect="1"/>
          </p:cNvPicPr>
          <p:nvPr/>
        </p:nvPicPr>
        <p:blipFill>
          <a:blip r:embed="rId4"/>
          <a:stretch>
            <a:fillRect/>
          </a:stretch>
        </p:blipFill>
        <p:spPr>
          <a:xfrm>
            <a:off x="52387" y="3628534"/>
            <a:ext cx="9039225" cy="2324100"/>
          </a:xfrm>
          <a:prstGeom prst="rect">
            <a:avLst/>
          </a:prstGeom>
        </p:spPr>
      </p:pic>
      <p:sp>
        <p:nvSpPr>
          <p:cNvPr id="2" name="Rectangle 1">
            <a:extLst>
              <a:ext uri="{FF2B5EF4-FFF2-40B4-BE49-F238E27FC236}">
                <a16:creationId xmlns:a16="http://schemas.microsoft.com/office/drawing/2014/main" id="{EF30FF43-0177-4C93-8F6D-E491392862D4}"/>
              </a:ext>
            </a:extLst>
          </p:cNvPr>
          <p:cNvSpPr/>
          <p:nvPr/>
        </p:nvSpPr>
        <p:spPr>
          <a:xfrm>
            <a:off x="52387" y="6473014"/>
            <a:ext cx="3548920"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It has imported the schema by itself</a:t>
            </a:r>
          </a:p>
        </p:txBody>
      </p:sp>
    </p:spTree>
    <p:extLst>
      <p:ext uri="{BB962C8B-B14F-4D97-AF65-F5344CB8AC3E}">
        <p14:creationId xmlns:p14="http://schemas.microsoft.com/office/powerpoint/2010/main" val="810989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64" y="0"/>
            <a:ext cx="8229600" cy="818182"/>
          </a:xfrm>
        </p:spPr>
        <p:txBody>
          <a:bodyPr/>
          <a:lstStyle/>
          <a:p>
            <a:r>
              <a:rPr lang="en-US" sz="4000" b="1" dirty="0" err="1">
                <a:solidFill>
                  <a:srgbClr val="FF0000"/>
                </a:solidFill>
                <a:latin typeface="Times New Roman" panose="02020603050405020304" pitchFamily="18" charset="0"/>
                <a:cs typeface="Times New Roman" panose="02020603050405020304" pitchFamily="18" charset="0"/>
              </a:rPr>
              <a:t>Dataframe</a:t>
            </a:r>
            <a:r>
              <a:rPr lang="en-US" sz="4000" b="1" dirty="0">
                <a:solidFill>
                  <a:srgbClr val="FF0000"/>
                </a:solidFill>
                <a:latin typeface="Times New Roman" panose="02020603050405020304" pitchFamily="18" charset="0"/>
                <a:cs typeface="Times New Roman" panose="02020603050405020304" pitchFamily="18" charset="0"/>
              </a:rPr>
              <a:t> Operations</a:t>
            </a:r>
          </a:p>
        </p:txBody>
      </p:sp>
      <p:sp>
        <p:nvSpPr>
          <p:cNvPr id="3" name="Content Placeholder 2"/>
          <p:cNvSpPr>
            <a:spLocks noGrp="1"/>
          </p:cNvSpPr>
          <p:nvPr>
            <p:ph idx="1"/>
          </p:nvPr>
        </p:nvSpPr>
        <p:spPr>
          <a:xfrm>
            <a:off x="457200" y="1187778"/>
            <a:ext cx="8229600" cy="4938386"/>
          </a:xfrm>
        </p:spPr>
        <p:txBody>
          <a:bodyPr>
            <a:normAutofit/>
          </a:bodyPr>
          <a:lstStyle/>
          <a:p>
            <a:r>
              <a:rPr lang="en-US" sz="1800" dirty="0">
                <a:latin typeface="Times New Roman" panose="02020603050405020304" pitchFamily="18" charset="0"/>
                <a:cs typeface="Times New Roman" panose="02020603050405020304" pitchFamily="18" charset="0"/>
              </a:rPr>
              <a:t>alias(String alias)</a:t>
            </a:r>
          </a:p>
          <a:p>
            <a:r>
              <a:rPr lang="en-US" sz="1800" dirty="0">
                <a:latin typeface="Times New Roman" panose="02020603050405020304" pitchFamily="18" charset="0"/>
                <a:cs typeface="Times New Roman" panose="02020603050405020304" pitchFamily="18" charset="0"/>
              </a:rPr>
              <a:t>apply(String </a:t>
            </a:r>
            <a:r>
              <a:rPr lang="en-US" sz="1800" dirty="0" err="1">
                <a:latin typeface="Times New Roman" panose="02020603050405020304" pitchFamily="18" charset="0"/>
                <a:cs typeface="Times New Roman" panose="02020603050405020304" pitchFamily="18" charset="0"/>
              </a:rPr>
              <a:t>columnName</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cache (default level: MEMORY_AND_DISK)</a:t>
            </a:r>
          </a:p>
          <a:p>
            <a:r>
              <a:rPr lang="en-US" sz="1800" dirty="0">
                <a:latin typeface="Times New Roman" panose="02020603050405020304" pitchFamily="18" charset="0"/>
                <a:cs typeface="Times New Roman" panose="02020603050405020304" pitchFamily="18" charset="0"/>
              </a:rPr>
              <a:t>coalesce(int </a:t>
            </a:r>
            <a:r>
              <a:rPr lang="en-US" sz="1800" dirty="0" err="1">
                <a:latin typeface="Times New Roman" panose="02020603050405020304" pitchFamily="18" charset="0"/>
                <a:cs typeface="Times New Roman" panose="02020603050405020304" pitchFamily="18" charset="0"/>
              </a:rPr>
              <a:t>numPartitions</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col(String </a:t>
            </a:r>
            <a:r>
              <a:rPr lang="en-US" sz="1800" dirty="0" err="1">
                <a:latin typeface="Times New Roman" panose="02020603050405020304" pitchFamily="18" charset="0"/>
                <a:cs typeface="Times New Roman" panose="02020603050405020304" pitchFamily="18" charset="0"/>
              </a:rPr>
              <a:t>colName</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collect</a:t>
            </a:r>
          </a:p>
          <a:p>
            <a:r>
              <a:rPr lang="en-US" sz="1800" dirty="0" err="1">
                <a:latin typeface="Times New Roman" panose="02020603050405020304" pitchFamily="18" charset="0"/>
                <a:cs typeface="Times New Roman" panose="02020603050405020304" pitchFamily="18" charset="0"/>
              </a:rPr>
              <a:t>collectAsList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columns</a:t>
            </a:r>
          </a:p>
          <a:p>
            <a:r>
              <a:rPr lang="en-US" sz="1800" dirty="0">
                <a:latin typeface="Times New Roman" panose="02020603050405020304" pitchFamily="18" charset="0"/>
                <a:cs typeface="Times New Roman" panose="02020603050405020304" pitchFamily="18" charset="0"/>
              </a:rPr>
              <a:t>count</a:t>
            </a:r>
          </a:p>
          <a:p>
            <a:r>
              <a:rPr lang="en-US" sz="1800" dirty="0" err="1">
                <a:latin typeface="Times New Roman" panose="02020603050405020304" pitchFamily="18" charset="0"/>
                <a:cs typeface="Times New Roman" panose="02020603050405020304" pitchFamily="18" charset="0"/>
              </a:rPr>
              <a:t>createGlobalTempView</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createOrReplaceGlobalTempView</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createTempView</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createOrReplaceTempView</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1274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61" y="0"/>
            <a:ext cx="8229600" cy="907391"/>
          </a:xfrm>
        </p:spPr>
        <p:txBody>
          <a:bodyPr/>
          <a:lstStyle/>
          <a:p>
            <a:r>
              <a:rPr lang="en-US" sz="4000" dirty="0" err="1">
                <a:solidFill>
                  <a:srgbClr val="FF0000"/>
                </a:solidFill>
                <a:latin typeface="Times New Roman" panose="02020603050405020304" pitchFamily="18" charset="0"/>
                <a:cs typeface="Times New Roman" panose="02020603050405020304" pitchFamily="18" charset="0"/>
              </a:rPr>
              <a:t>Dataframe</a:t>
            </a:r>
            <a:r>
              <a:rPr lang="en-US" sz="4000" dirty="0">
                <a:solidFill>
                  <a:srgbClr val="FF0000"/>
                </a:solidFill>
                <a:latin typeface="Times New Roman" panose="02020603050405020304" pitchFamily="18" charset="0"/>
                <a:cs typeface="Times New Roman" panose="02020603050405020304" pitchFamily="18" charset="0"/>
              </a:rPr>
              <a:t> Operations</a:t>
            </a:r>
          </a:p>
        </p:txBody>
      </p:sp>
      <p:sp>
        <p:nvSpPr>
          <p:cNvPr id="3" name="Content Placeholder 2"/>
          <p:cNvSpPr>
            <a:spLocks noGrp="1"/>
          </p:cNvSpPr>
          <p:nvPr>
            <p:ph idx="1"/>
          </p:nvPr>
        </p:nvSpPr>
        <p:spPr/>
        <p:txBody>
          <a:bodyPr>
            <a:normAutofit/>
          </a:bodyPr>
          <a:lstStyle/>
          <a:p>
            <a:r>
              <a:rPr lang="en-US" sz="1900" dirty="0">
                <a:latin typeface="Times New Roman" panose="02020603050405020304" pitchFamily="18" charset="0"/>
                <a:cs typeface="Times New Roman" panose="02020603050405020304" pitchFamily="18" charset="0"/>
              </a:rPr>
              <a:t>distinct</a:t>
            </a:r>
          </a:p>
          <a:p>
            <a:r>
              <a:rPr lang="en-US" sz="1900" dirty="0">
                <a:latin typeface="Times New Roman" panose="02020603050405020304" pitchFamily="18" charset="0"/>
                <a:cs typeface="Times New Roman" panose="02020603050405020304" pitchFamily="18" charset="0"/>
              </a:rPr>
              <a:t>drop(Column col/String </a:t>
            </a:r>
            <a:r>
              <a:rPr lang="en-US" sz="1900" dirty="0" err="1">
                <a:latin typeface="Times New Roman" panose="02020603050405020304" pitchFamily="18" charset="0"/>
                <a:cs typeface="Times New Roman" panose="02020603050405020304" pitchFamily="18" charset="0"/>
              </a:rPr>
              <a:t>colName</a:t>
            </a:r>
            <a:r>
              <a:rPr lang="en-US" sz="1900" dirty="0">
                <a:latin typeface="Times New Roman" panose="02020603050405020304" pitchFamily="18" charset="0"/>
                <a:cs typeface="Times New Roman" panose="02020603050405020304" pitchFamily="18" charset="0"/>
              </a:rPr>
              <a:t>)</a:t>
            </a:r>
          </a:p>
          <a:p>
            <a:r>
              <a:rPr lang="en-US" sz="1900" dirty="0">
                <a:latin typeface="Times New Roman" panose="02020603050405020304" pitchFamily="18" charset="0"/>
                <a:cs typeface="Times New Roman" panose="02020603050405020304" pitchFamily="18" charset="0"/>
              </a:rPr>
              <a:t>drop(String.. </a:t>
            </a:r>
            <a:r>
              <a:rPr lang="en-US" sz="1900" dirty="0" err="1">
                <a:latin typeface="Times New Roman" panose="02020603050405020304" pitchFamily="18" charset="0"/>
                <a:cs typeface="Times New Roman" panose="02020603050405020304" pitchFamily="18" charset="0"/>
              </a:rPr>
              <a:t>colNames</a:t>
            </a:r>
            <a:r>
              <a:rPr lang="en-US" sz="1900" dirty="0">
                <a:latin typeface="Times New Roman" panose="02020603050405020304" pitchFamily="18" charset="0"/>
                <a:cs typeface="Times New Roman" panose="02020603050405020304" pitchFamily="18" charset="0"/>
              </a:rPr>
              <a:t>)</a:t>
            </a:r>
          </a:p>
          <a:p>
            <a:r>
              <a:rPr lang="en-US" sz="1900" dirty="0" err="1">
                <a:latin typeface="Times New Roman" panose="02020603050405020304" pitchFamily="18" charset="0"/>
                <a:cs typeface="Times New Roman" panose="02020603050405020304" pitchFamily="18" charset="0"/>
              </a:rPr>
              <a:t>dropDuplicates</a:t>
            </a:r>
            <a:endParaRPr lang="en-US" sz="1900" dirty="0">
              <a:latin typeface="Times New Roman" panose="02020603050405020304" pitchFamily="18" charset="0"/>
              <a:cs typeface="Times New Roman" panose="02020603050405020304" pitchFamily="18" charset="0"/>
            </a:endParaRPr>
          </a:p>
          <a:p>
            <a:r>
              <a:rPr lang="en-US" sz="1900" dirty="0" err="1">
                <a:latin typeface="Times New Roman" panose="02020603050405020304" pitchFamily="18" charset="0"/>
                <a:cs typeface="Times New Roman" panose="02020603050405020304" pitchFamily="18" charset="0"/>
              </a:rPr>
              <a:t>dropDuplicates</a:t>
            </a:r>
            <a:r>
              <a:rPr lang="en-US" sz="1900" dirty="0">
                <a:latin typeface="Times New Roman" panose="02020603050405020304" pitchFamily="18" charset="0"/>
                <a:cs typeface="Times New Roman" panose="02020603050405020304" pitchFamily="18" charset="0"/>
              </a:rPr>
              <a:t>(String[] </a:t>
            </a:r>
            <a:r>
              <a:rPr lang="en-US" sz="1900" dirty="0" err="1">
                <a:latin typeface="Times New Roman" panose="02020603050405020304" pitchFamily="18" charset="0"/>
                <a:cs typeface="Times New Roman" panose="02020603050405020304" pitchFamily="18" charset="0"/>
              </a:rPr>
              <a:t>colNames</a:t>
            </a:r>
            <a:r>
              <a:rPr lang="en-US" sz="1900" dirty="0">
                <a:latin typeface="Times New Roman" panose="02020603050405020304" pitchFamily="18" charset="0"/>
                <a:cs typeface="Times New Roman" panose="02020603050405020304" pitchFamily="18" charset="0"/>
              </a:rPr>
              <a:t>)</a:t>
            </a:r>
          </a:p>
          <a:p>
            <a:r>
              <a:rPr lang="en-US" sz="1900" dirty="0">
                <a:latin typeface="Times New Roman" panose="02020603050405020304" pitchFamily="18" charset="0"/>
                <a:cs typeface="Times New Roman" panose="02020603050405020304" pitchFamily="18" charset="0"/>
              </a:rPr>
              <a:t>except(Dataset other)</a:t>
            </a:r>
          </a:p>
          <a:p>
            <a:r>
              <a:rPr lang="en-US" sz="1900" dirty="0">
                <a:latin typeface="Times New Roman" panose="02020603050405020304" pitchFamily="18" charset="0"/>
                <a:cs typeface="Times New Roman" panose="02020603050405020304" pitchFamily="18" charset="0"/>
              </a:rPr>
              <a:t>explain</a:t>
            </a:r>
          </a:p>
          <a:p>
            <a:r>
              <a:rPr lang="en-US" sz="1900" dirty="0">
                <a:latin typeface="Times New Roman" panose="02020603050405020304" pitchFamily="18" charset="0"/>
                <a:cs typeface="Times New Roman" panose="02020603050405020304" pitchFamily="18" charset="0"/>
              </a:rPr>
              <a:t>filter(Column condition) //</a:t>
            </a:r>
            <a:r>
              <a:rPr lang="en-US" sz="1900" dirty="0" err="1">
                <a:latin typeface="Times New Roman" panose="02020603050405020304" pitchFamily="18" charset="0"/>
                <a:cs typeface="Times New Roman" panose="02020603050405020304" pitchFamily="18" charset="0"/>
              </a:rPr>
              <a:t>df.filter</a:t>
            </a:r>
            <a:r>
              <a:rPr lang="en-US" sz="1900" dirty="0">
                <a:latin typeface="Times New Roman" panose="02020603050405020304" pitchFamily="18" charset="0"/>
                <a:cs typeface="Times New Roman" panose="02020603050405020304" pitchFamily="18" charset="0"/>
              </a:rPr>
              <a:t>($”id” &gt; 100) &amp; </a:t>
            </a:r>
            <a:r>
              <a:rPr lang="en-US" sz="1900" dirty="0" err="1">
                <a:latin typeface="Times New Roman" panose="02020603050405020304" pitchFamily="18" charset="0"/>
                <a:cs typeface="Times New Roman" panose="02020603050405020304" pitchFamily="18" charset="0"/>
              </a:rPr>
              <a:t>df.filter</a:t>
            </a:r>
            <a:r>
              <a:rPr lang="en-US" sz="1900" dirty="0">
                <a:latin typeface="Times New Roman" panose="02020603050405020304" pitchFamily="18" charset="0"/>
                <a:cs typeface="Times New Roman" panose="02020603050405020304" pitchFamily="18" charset="0"/>
              </a:rPr>
              <a:t>(“id &gt; 100”)</a:t>
            </a:r>
          </a:p>
          <a:p>
            <a:r>
              <a:rPr lang="en-US" sz="1900" dirty="0">
                <a:latin typeface="Times New Roman" panose="02020603050405020304" pitchFamily="18" charset="0"/>
                <a:cs typeface="Times New Roman" panose="02020603050405020304" pitchFamily="18" charset="0"/>
              </a:rPr>
              <a:t>filter(function)</a:t>
            </a:r>
          </a:p>
          <a:p>
            <a:r>
              <a:rPr lang="en-US" sz="1900" dirty="0">
                <a:latin typeface="Times New Roman" panose="02020603050405020304" pitchFamily="18" charset="0"/>
                <a:cs typeface="Times New Roman" panose="02020603050405020304" pitchFamily="18" charset="0"/>
              </a:rPr>
              <a:t>first</a:t>
            </a:r>
          </a:p>
          <a:p>
            <a:r>
              <a:rPr lang="en-US" sz="1900" dirty="0">
                <a:latin typeface="Times New Roman" panose="02020603050405020304" pitchFamily="18" charset="0"/>
                <a:cs typeface="Times New Roman" panose="02020603050405020304" pitchFamily="18" charset="0"/>
              </a:rPr>
              <a:t>foreach(function)</a:t>
            </a:r>
          </a:p>
          <a:p>
            <a:r>
              <a:rPr lang="en-US" sz="1900" dirty="0" err="1">
                <a:latin typeface="Times New Roman" panose="02020603050405020304" pitchFamily="18" charset="0"/>
                <a:cs typeface="Times New Roman" panose="02020603050405020304" pitchFamily="18" charset="0"/>
              </a:rPr>
              <a:t>foreachPartition</a:t>
            </a:r>
            <a:r>
              <a:rPr lang="en-US" sz="1900" dirty="0">
                <a:latin typeface="Times New Roman" panose="02020603050405020304" pitchFamily="18" charset="0"/>
                <a:cs typeface="Times New Roman" panose="02020603050405020304" pitchFamily="18" charset="0"/>
              </a:rPr>
              <a:t>(</a:t>
            </a:r>
            <a:r>
              <a:rPr lang="en-US" sz="1900" dirty="0" err="1">
                <a:latin typeface="Times New Roman" panose="02020603050405020304" pitchFamily="18" charset="0"/>
                <a:cs typeface="Times New Roman" panose="02020603050405020304" pitchFamily="18" charset="0"/>
              </a:rPr>
              <a:t>funstion</a:t>
            </a:r>
            <a:r>
              <a:rPr lang="en-US" sz="19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9649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96601"/>
          </a:xfrm>
        </p:spPr>
        <p:txBody>
          <a:bodyPr/>
          <a:lstStyle/>
          <a:p>
            <a:r>
              <a:rPr lang="en-US" sz="4000" dirty="0" err="1">
                <a:solidFill>
                  <a:srgbClr val="FF0000"/>
                </a:solidFill>
                <a:latin typeface="Times New Roman" panose="02020603050405020304" pitchFamily="18" charset="0"/>
                <a:cs typeface="Times New Roman" panose="02020603050405020304" pitchFamily="18" charset="0"/>
              </a:rPr>
              <a:t>Dataframe</a:t>
            </a:r>
            <a:r>
              <a:rPr lang="en-US" sz="4000" dirty="0">
                <a:solidFill>
                  <a:srgbClr val="FF0000"/>
                </a:solidFill>
                <a:latin typeface="Times New Roman" panose="02020603050405020304" pitchFamily="18" charset="0"/>
                <a:cs typeface="Times New Roman" panose="02020603050405020304" pitchFamily="18" charset="0"/>
              </a:rPr>
              <a:t> Operations</a:t>
            </a:r>
          </a:p>
        </p:txBody>
      </p:sp>
      <p:sp>
        <p:nvSpPr>
          <p:cNvPr id="3" name="Content Placeholder 2"/>
          <p:cNvSpPr>
            <a:spLocks noGrp="1"/>
          </p:cNvSpPr>
          <p:nvPr>
            <p:ph idx="1"/>
          </p:nvPr>
        </p:nvSpPr>
        <p:spPr/>
        <p:txBody>
          <a:bodyPr>
            <a:normAutofit/>
          </a:bodyPr>
          <a:lstStyle/>
          <a:p>
            <a:r>
              <a:rPr lang="en-US" sz="1900" dirty="0" err="1">
                <a:latin typeface="Times New Roman" panose="02020603050405020304" pitchFamily="18" charset="0"/>
                <a:cs typeface="Times New Roman" panose="02020603050405020304" pitchFamily="18" charset="0"/>
              </a:rPr>
              <a:t>rdd</a:t>
            </a:r>
            <a:endParaRPr lang="en-US" sz="1900" dirty="0">
              <a:latin typeface="Times New Roman" panose="02020603050405020304" pitchFamily="18" charset="0"/>
              <a:cs typeface="Times New Roman" panose="02020603050405020304" pitchFamily="18" charset="0"/>
            </a:endParaRPr>
          </a:p>
          <a:p>
            <a:r>
              <a:rPr lang="en-US" sz="1900" dirty="0" err="1">
                <a:latin typeface="Times New Roman" panose="02020603050405020304" pitchFamily="18" charset="0"/>
                <a:cs typeface="Times New Roman" panose="02020603050405020304" pitchFamily="18" charset="0"/>
              </a:rPr>
              <a:t>groupBy</a:t>
            </a:r>
            <a:r>
              <a:rPr lang="en-US" sz="1900" dirty="0">
                <a:latin typeface="Times New Roman" panose="02020603050405020304" pitchFamily="18" charset="0"/>
                <a:cs typeface="Times New Roman" panose="02020603050405020304" pitchFamily="18" charset="0"/>
              </a:rPr>
              <a:t>(</a:t>
            </a:r>
            <a:r>
              <a:rPr lang="en-US" sz="1900" dirty="0" err="1">
                <a:latin typeface="Times New Roman" panose="02020603050405020304" pitchFamily="18" charset="0"/>
                <a:cs typeface="Times New Roman" panose="02020603050405020304" pitchFamily="18" charset="0"/>
              </a:rPr>
              <a:t>Colomn</a:t>
            </a:r>
            <a:r>
              <a:rPr lang="en-US" sz="1900" dirty="0">
                <a:latin typeface="Times New Roman" panose="02020603050405020304" pitchFamily="18" charset="0"/>
                <a:cs typeface="Times New Roman" panose="02020603050405020304" pitchFamily="18" charset="0"/>
              </a:rPr>
              <a:t> col/String… cols)</a:t>
            </a:r>
          </a:p>
          <a:p>
            <a:r>
              <a:rPr lang="en-US" sz="1900" dirty="0">
                <a:latin typeface="Times New Roman" panose="02020603050405020304" pitchFamily="18" charset="0"/>
                <a:cs typeface="Times New Roman" panose="02020603050405020304" pitchFamily="18" charset="0"/>
              </a:rPr>
              <a:t>head</a:t>
            </a:r>
          </a:p>
          <a:p>
            <a:r>
              <a:rPr lang="en-US" sz="1900" dirty="0">
                <a:latin typeface="Times New Roman" panose="02020603050405020304" pitchFamily="18" charset="0"/>
                <a:cs typeface="Times New Roman" panose="02020603050405020304" pitchFamily="18" charset="0"/>
              </a:rPr>
              <a:t>intersect(Dataset other)</a:t>
            </a:r>
          </a:p>
          <a:p>
            <a:r>
              <a:rPr lang="en-US" sz="1900" dirty="0">
                <a:latin typeface="Times New Roman" panose="02020603050405020304" pitchFamily="18" charset="0"/>
                <a:cs typeface="Times New Roman" panose="02020603050405020304" pitchFamily="18" charset="0"/>
              </a:rPr>
              <a:t>join(Dataset other)</a:t>
            </a:r>
          </a:p>
          <a:p>
            <a:r>
              <a:rPr lang="en-US" sz="1900" dirty="0">
                <a:latin typeface="Times New Roman" panose="02020603050405020304" pitchFamily="18" charset="0"/>
                <a:cs typeface="Times New Roman" panose="02020603050405020304" pitchFamily="18" charset="0"/>
              </a:rPr>
              <a:t>union</a:t>
            </a:r>
          </a:p>
          <a:p>
            <a:r>
              <a:rPr lang="en-US" sz="1900" dirty="0">
                <a:latin typeface="Times New Roman" panose="02020603050405020304" pitchFamily="18" charset="0"/>
                <a:cs typeface="Times New Roman" panose="02020603050405020304" pitchFamily="18" charset="0"/>
              </a:rPr>
              <a:t>limit(n)</a:t>
            </a:r>
          </a:p>
          <a:p>
            <a:r>
              <a:rPr lang="en-US" sz="1900" dirty="0">
                <a:latin typeface="Times New Roman" panose="02020603050405020304" pitchFamily="18" charset="0"/>
                <a:cs typeface="Times New Roman" panose="02020603050405020304" pitchFamily="18" charset="0"/>
              </a:rPr>
              <a:t>map</a:t>
            </a:r>
          </a:p>
          <a:p>
            <a:r>
              <a:rPr lang="en-US" sz="1900" dirty="0" err="1">
                <a:latin typeface="Times New Roman" panose="02020603050405020304" pitchFamily="18" charset="0"/>
                <a:cs typeface="Times New Roman" panose="02020603050405020304" pitchFamily="18" charset="0"/>
              </a:rPr>
              <a:t>mapPartitions</a:t>
            </a:r>
            <a:endParaRPr lang="en-US" sz="1900" dirty="0">
              <a:latin typeface="Times New Roman" panose="02020603050405020304" pitchFamily="18" charset="0"/>
              <a:cs typeface="Times New Roman" panose="02020603050405020304" pitchFamily="18" charset="0"/>
            </a:endParaRPr>
          </a:p>
          <a:p>
            <a:r>
              <a:rPr lang="en-US" sz="1900" dirty="0" err="1">
                <a:latin typeface="Times New Roman" panose="02020603050405020304" pitchFamily="18" charset="0"/>
                <a:cs typeface="Times New Roman" panose="02020603050405020304" pitchFamily="18" charset="0"/>
              </a:rPr>
              <a:t>orderBy</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persist //with &amp; without </a:t>
            </a:r>
            <a:r>
              <a:rPr lang="en-US" sz="1900" dirty="0" err="1">
                <a:latin typeface="Times New Roman" panose="02020603050405020304" pitchFamily="18" charset="0"/>
                <a:cs typeface="Times New Roman" panose="02020603050405020304" pitchFamily="18" charset="0"/>
              </a:rPr>
              <a:t>StorageLevel</a:t>
            </a:r>
            <a:endParaRPr lang="en-US" sz="1900" dirty="0">
              <a:latin typeface="Times New Roman" panose="02020603050405020304" pitchFamily="18" charset="0"/>
              <a:cs typeface="Times New Roman" panose="02020603050405020304" pitchFamily="18" charset="0"/>
            </a:endParaRPr>
          </a:p>
          <a:p>
            <a:r>
              <a:rPr lang="en-US" sz="1900" dirty="0" err="1">
                <a:latin typeface="Times New Roman" panose="02020603050405020304" pitchFamily="18" charset="0"/>
                <a:cs typeface="Times New Roman" panose="02020603050405020304" pitchFamily="18" charset="0"/>
              </a:rPr>
              <a:t>unpersist</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8990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12" y="0"/>
            <a:ext cx="8229600" cy="784728"/>
          </a:xfrm>
        </p:spPr>
        <p:txBody>
          <a:bodyPr/>
          <a:lstStyle/>
          <a:p>
            <a:r>
              <a:rPr lang="en-US" sz="4000" dirty="0" err="1">
                <a:solidFill>
                  <a:srgbClr val="FF0000"/>
                </a:solidFill>
                <a:latin typeface="Times New Roman" panose="02020603050405020304" pitchFamily="18" charset="0"/>
                <a:cs typeface="Times New Roman" panose="02020603050405020304" pitchFamily="18" charset="0"/>
              </a:rPr>
              <a:t>Dataframe</a:t>
            </a:r>
            <a:r>
              <a:rPr lang="en-US" sz="4000" dirty="0">
                <a:solidFill>
                  <a:srgbClr val="FF0000"/>
                </a:solidFill>
                <a:latin typeface="Times New Roman" panose="02020603050405020304" pitchFamily="18" charset="0"/>
                <a:cs typeface="Times New Roman" panose="02020603050405020304" pitchFamily="18" charset="0"/>
              </a:rPr>
              <a:t> Operations</a:t>
            </a:r>
          </a:p>
        </p:txBody>
      </p:sp>
      <p:sp>
        <p:nvSpPr>
          <p:cNvPr id="3" name="Content Placeholder 2"/>
          <p:cNvSpPr>
            <a:spLocks noGrp="1"/>
          </p:cNvSpPr>
          <p:nvPr>
            <p:ph idx="1"/>
          </p:nvPr>
        </p:nvSpPr>
        <p:spPr/>
        <p:txBody>
          <a:bodyPr>
            <a:normAutofit/>
          </a:bodyPr>
          <a:lstStyle/>
          <a:p>
            <a:r>
              <a:rPr lang="en-US" sz="1900" dirty="0">
                <a:latin typeface="Times New Roman" panose="02020603050405020304" pitchFamily="18" charset="0"/>
                <a:cs typeface="Times New Roman" panose="02020603050405020304" pitchFamily="18" charset="0"/>
              </a:rPr>
              <a:t>repartition(</a:t>
            </a:r>
            <a:r>
              <a:rPr lang="en-US" sz="1900" dirty="0" err="1">
                <a:latin typeface="Times New Roman" panose="02020603050405020304" pitchFamily="18" charset="0"/>
                <a:cs typeface="Times New Roman" panose="02020603050405020304" pitchFamily="18" charset="0"/>
              </a:rPr>
              <a:t>numPartitions</a:t>
            </a:r>
            <a:r>
              <a:rPr lang="en-US" sz="1900" dirty="0">
                <a:latin typeface="Times New Roman" panose="02020603050405020304" pitchFamily="18" charset="0"/>
                <a:cs typeface="Times New Roman" panose="02020603050405020304" pitchFamily="18" charset="0"/>
              </a:rPr>
              <a:t>)</a:t>
            </a:r>
          </a:p>
          <a:p>
            <a:r>
              <a:rPr lang="en-US" sz="1900" dirty="0">
                <a:latin typeface="Times New Roman" panose="02020603050405020304" pitchFamily="18" charset="0"/>
                <a:cs typeface="Times New Roman" panose="02020603050405020304" pitchFamily="18" charset="0"/>
              </a:rPr>
              <a:t>select</a:t>
            </a:r>
          </a:p>
          <a:p>
            <a:r>
              <a:rPr lang="en-US" sz="1900" dirty="0">
                <a:latin typeface="Times New Roman" panose="02020603050405020304" pitchFamily="18" charset="0"/>
                <a:cs typeface="Times New Roman" panose="02020603050405020304" pitchFamily="18" charset="0"/>
              </a:rPr>
              <a:t>where</a:t>
            </a:r>
          </a:p>
          <a:p>
            <a:r>
              <a:rPr lang="en-US" sz="1900" dirty="0" err="1">
                <a:latin typeface="Times New Roman" panose="02020603050405020304" pitchFamily="18" charset="0"/>
                <a:cs typeface="Times New Roman" panose="02020603050405020304" pitchFamily="18" charset="0"/>
              </a:rPr>
              <a:t>withColumn</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show</a:t>
            </a:r>
          </a:p>
          <a:p>
            <a:r>
              <a:rPr lang="en-US" sz="1900" dirty="0">
                <a:latin typeface="Times New Roman" panose="02020603050405020304" pitchFamily="18" charset="0"/>
                <a:cs typeface="Times New Roman" panose="02020603050405020304" pitchFamily="18" charset="0"/>
              </a:rPr>
              <a:t>sort</a:t>
            </a:r>
          </a:p>
          <a:p>
            <a:r>
              <a:rPr lang="en-US" sz="1900" dirty="0" err="1">
                <a:latin typeface="Times New Roman" panose="02020603050405020304" pitchFamily="18" charset="0"/>
                <a:cs typeface="Times New Roman" panose="02020603050405020304" pitchFamily="18" charset="0"/>
              </a:rPr>
              <a:t>sparkSession</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take</a:t>
            </a:r>
          </a:p>
          <a:p>
            <a:r>
              <a:rPr lang="en-US" sz="1900" dirty="0" err="1">
                <a:latin typeface="Times New Roman" panose="02020603050405020304" pitchFamily="18" charset="0"/>
                <a:cs typeface="Times New Roman" panose="02020603050405020304" pitchFamily="18" charset="0"/>
              </a:rPr>
              <a:t>takeAsList</a:t>
            </a:r>
            <a:endParaRPr lang="en-US" sz="1900" dirty="0">
              <a:latin typeface="Times New Roman" panose="02020603050405020304" pitchFamily="18" charset="0"/>
              <a:cs typeface="Times New Roman" panose="02020603050405020304" pitchFamily="18" charset="0"/>
            </a:endParaRPr>
          </a:p>
          <a:p>
            <a:r>
              <a:rPr lang="en-US" sz="1900" dirty="0" err="1">
                <a:latin typeface="Times New Roman" panose="02020603050405020304" pitchFamily="18" charset="0"/>
                <a:cs typeface="Times New Roman" panose="02020603050405020304" pitchFamily="18" charset="0"/>
              </a:rPr>
              <a:t>toJSON</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write</a:t>
            </a:r>
          </a:p>
        </p:txBody>
      </p:sp>
    </p:spTree>
    <p:extLst>
      <p:ext uri="{BB962C8B-B14F-4D97-AF65-F5344CB8AC3E}">
        <p14:creationId xmlns:p14="http://schemas.microsoft.com/office/powerpoint/2010/main" val="3845025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329"/>
            <a:ext cx="8229600" cy="808438"/>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Features</a:t>
            </a:r>
          </a:p>
        </p:txBody>
      </p:sp>
      <p:sp>
        <p:nvSpPr>
          <p:cNvPr id="3" name="Content Placeholder 2"/>
          <p:cNvSpPr>
            <a:spLocks noGrp="1"/>
          </p:cNvSpPr>
          <p:nvPr>
            <p:ph idx="1"/>
          </p:nvPr>
        </p:nvSpPr>
        <p:spPr>
          <a:xfrm>
            <a:off x="190868" y="1262848"/>
            <a:ext cx="8349449" cy="5087152"/>
          </a:xfrm>
        </p:spPr>
        <p:txBody>
          <a:bodyPr>
            <a:normAutofit/>
          </a:bodyPr>
          <a:lstStyle/>
          <a:p>
            <a:r>
              <a:rPr lang="en-US" sz="2400" dirty="0">
                <a:latin typeface="Times New Roman" panose="02020603050405020304" pitchFamily="18" charset="0"/>
                <a:cs typeface="Times New Roman" panose="02020603050405020304" pitchFamily="18" charset="0"/>
              </a:rPr>
              <a:t>Spark module for </a:t>
            </a:r>
            <a:r>
              <a:rPr lang="en-US" sz="2400" b="1" dirty="0">
                <a:solidFill>
                  <a:srgbClr val="FF0000"/>
                </a:solidFill>
                <a:latin typeface="Times New Roman" panose="02020603050405020304" pitchFamily="18" charset="0"/>
                <a:cs typeface="Times New Roman" panose="02020603050405020304" pitchFamily="18" charset="0"/>
              </a:rPr>
              <a:t>structured data processing</a:t>
            </a:r>
          </a:p>
          <a:p>
            <a:r>
              <a:rPr lang="en-US" sz="2400" dirty="0">
                <a:latin typeface="Times New Roman" panose="02020603050405020304" pitchFamily="18" charset="0"/>
                <a:cs typeface="Times New Roman" panose="02020603050405020304" pitchFamily="18" charset="0"/>
              </a:rPr>
              <a:t>Unit of processing is the Dataset or DataFrame</a:t>
            </a:r>
          </a:p>
          <a:p>
            <a:r>
              <a:rPr lang="en-US" sz="2400" dirty="0">
                <a:latin typeface="Times New Roman" panose="02020603050405020304" pitchFamily="18" charset="0"/>
                <a:cs typeface="Times New Roman" panose="02020603050405020304" pitchFamily="18" charset="0"/>
              </a:rPr>
              <a:t>DataFrame is a Dataset having named columns</a:t>
            </a:r>
          </a:p>
          <a:p>
            <a:r>
              <a:rPr lang="en-US" sz="2400" dirty="0">
                <a:latin typeface="Times New Roman" panose="02020603050405020304" pitchFamily="18" charset="0"/>
                <a:cs typeface="Times New Roman" panose="02020603050405020304" pitchFamily="18" charset="0"/>
              </a:rPr>
              <a:t>Data read and manipulated using SQL</a:t>
            </a:r>
          </a:p>
          <a:p>
            <a:r>
              <a:rPr lang="en-US" sz="2400" dirty="0">
                <a:latin typeface="Times New Roman" panose="02020603050405020304" pitchFamily="18" charset="0"/>
                <a:cs typeface="Times New Roman" panose="02020603050405020304" pitchFamily="18" charset="0"/>
              </a:rPr>
              <a:t>Ability to read Hive data as well</a:t>
            </a:r>
          </a:p>
          <a:p>
            <a:r>
              <a:rPr lang="en-US" sz="2400" dirty="0">
                <a:latin typeface="Times New Roman" panose="02020603050405020304" pitchFamily="18" charset="0"/>
                <a:cs typeface="Times New Roman" panose="02020603050405020304" pitchFamily="18" charset="0"/>
              </a:rPr>
              <a:t>High performance is achieved using the </a:t>
            </a:r>
            <a:r>
              <a:rPr lang="en-US" sz="2400" b="1" dirty="0">
                <a:solidFill>
                  <a:srgbClr val="FF0000"/>
                </a:solidFill>
                <a:latin typeface="Times New Roman" panose="02020603050405020304" pitchFamily="18" charset="0"/>
                <a:cs typeface="Times New Roman" panose="02020603050405020304" pitchFamily="18" charset="0"/>
              </a:rPr>
              <a:t>Catalyst engine</a:t>
            </a:r>
          </a:p>
        </p:txBody>
      </p:sp>
    </p:spTree>
    <p:extLst>
      <p:ext uri="{BB962C8B-B14F-4D97-AF65-F5344CB8AC3E}">
        <p14:creationId xmlns:p14="http://schemas.microsoft.com/office/powerpoint/2010/main" val="1311132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8DD054-4518-47BE-8BC3-91BE2AE6A2EA}"/>
              </a:ext>
            </a:extLst>
          </p:cNvPr>
          <p:cNvPicPr>
            <a:picLocks noChangeAspect="1"/>
          </p:cNvPicPr>
          <p:nvPr/>
        </p:nvPicPr>
        <p:blipFill>
          <a:blip r:embed="rId2"/>
          <a:stretch>
            <a:fillRect/>
          </a:stretch>
        </p:blipFill>
        <p:spPr>
          <a:xfrm>
            <a:off x="0" y="809902"/>
            <a:ext cx="9144000" cy="5238195"/>
          </a:xfrm>
          <a:prstGeom prst="rect">
            <a:avLst/>
          </a:prstGeom>
        </p:spPr>
      </p:pic>
    </p:spTree>
    <p:extLst>
      <p:ext uri="{BB962C8B-B14F-4D97-AF65-F5344CB8AC3E}">
        <p14:creationId xmlns:p14="http://schemas.microsoft.com/office/powerpoint/2010/main" val="603399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DD9550-7E51-4768-9358-D4228E6B475A}"/>
              </a:ext>
            </a:extLst>
          </p:cNvPr>
          <p:cNvPicPr>
            <a:picLocks noChangeAspect="1"/>
          </p:cNvPicPr>
          <p:nvPr/>
        </p:nvPicPr>
        <p:blipFill>
          <a:blip r:embed="rId3"/>
          <a:stretch>
            <a:fillRect/>
          </a:stretch>
        </p:blipFill>
        <p:spPr>
          <a:xfrm>
            <a:off x="0" y="726621"/>
            <a:ext cx="8572500" cy="5600700"/>
          </a:xfrm>
          <a:prstGeom prst="rect">
            <a:avLst/>
          </a:prstGeom>
        </p:spPr>
      </p:pic>
      <p:sp>
        <p:nvSpPr>
          <p:cNvPr id="3" name="Rectangle 2">
            <a:extLst>
              <a:ext uri="{FF2B5EF4-FFF2-40B4-BE49-F238E27FC236}">
                <a16:creationId xmlns:a16="http://schemas.microsoft.com/office/drawing/2014/main" id="{7178A826-01AF-4BE6-B1F4-E0929EF6A099}"/>
              </a:ext>
            </a:extLst>
          </p:cNvPr>
          <p:cNvSpPr/>
          <p:nvPr/>
        </p:nvSpPr>
        <p:spPr>
          <a:xfrm>
            <a:off x="104510" y="0"/>
            <a:ext cx="2516142" cy="707886"/>
          </a:xfrm>
          <a:prstGeom prst="rect">
            <a:avLst/>
          </a:prstGeom>
        </p:spPr>
        <p:txBody>
          <a:bodyPr wrap="square">
            <a:spAutoFit/>
          </a:bodyPr>
          <a:lstStyle/>
          <a:p>
            <a:r>
              <a:rPr lang="en-CA" sz="4000" b="1" dirty="0">
                <a:solidFill>
                  <a:srgbClr val="FF0000"/>
                </a:solidFill>
                <a:latin typeface="Times New Roman" panose="02020603050405020304" pitchFamily="18" charset="0"/>
                <a:cs typeface="Times New Roman" panose="02020603050405020304" pitchFamily="18" charset="0"/>
              </a:rPr>
              <a:t>Select</a:t>
            </a:r>
          </a:p>
        </p:txBody>
      </p:sp>
    </p:spTree>
    <p:extLst>
      <p:ext uri="{BB962C8B-B14F-4D97-AF65-F5344CB8AC3E}">
        <p14:creationId xmlns:p14="http://schemas.microsoft.com/office/powerpoint/2010/main" val="1841492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C427D-614F-4BC9-A305-1FE4E315D939}"/>
              </a:ext>
            </a:extLst>
          </p:cNvPr>
          <p:cNvPicPr>
            <a:picLocks noChangeAspect="1"/>
          </p:cNvPicPr>
          <p:nvPr/>
        </p:nvPicPr>
        <p:blipFill>
          <a:blip r:embed="rId2"/>
          <a:stretch>
            <a:fillRect/>
          </a:stretch>
        </p:blipFill>
        <p:spPr>
          <a:xfrm>
            <a:off x="142240" y="1272327"/>
            <a:ext cx="9001760" cy="4246249"/>
          </a:xfrm>
          <a:prstGeom prst="rect">
            <a:avLst/>
          </a:prstGeom>
        </p:spPr>
      </p:pic>
    </p:spTree>
    <p:extLst>
      <p:ext uri="{BB962C8B-B14F-4D97-AF65-F5344CB8AC3E}">
        <p14:creationId xmlns:p14="http://schemas.microsoft.com/office/powerpoint/2010/main" val="2813233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75C5DF-4861-4AAE-B0E8-7E4C9790B505}"/>
              </a:ext>
            </a:extLst>
          </p:cNvPr>
          <p:cNvPicPr>
            <a:picLocks noChangeAspect="1"/>
          </p:cNvPicPr>
          <p:nvPr/>
        </p:nvPicPr>
        <p:blipFill>
          <a:blip r:embed="rId2"/>
          <a:stretch>
            <a:fillRect/>
          </a:stretch>
        </p:blipFill>
        <p:spPr>
          <a:xfrm>
            <a:off x="0" y="1037430"/>
            <a:ext cx="9144000" cy="4783140"/>
          </a:xfrm>
          <a:prstGeom prst="rect">
            <a:avLst/>
          </a:prstGeom>
        </p:spPr>
      </p:pic>
    </p:spTree>
    <p:extLst>
      <p:ext uri="{BB962C8B-B14F-4D97-AF65-F5344CB8AC3E}">
        <p14:creationId xmlns:p14="http://schemas.microsoft.com/office/powerpoint/2010/main" val="3198085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6DDCC-84E8-4A08-A31F-305D5EF246E9}"/>
              </a:ext>
            </a:extLst>
          </p:cNvPr>
          <p:cNvPicPr>
            <a:picLocks noChangeAspect="1"/>
          </p:cNvPicPr>
          <p:nvPr/>
        </p:nvPicPr>
        <p:blipFill>
          <a:blip r:embed="rId2"/>
          <a:stretch>
            <a:fillRect/>
          </a:stretch>
        </p:blipFill>
        <p:spPr>
          <a:xfrm>
            <a:off x="0" y="1358726"/>
            <a:ext cx="9144000" cy="4140548"/>
          </a:xfrm>
          <a:prstGeom prst="rect">
            <a:avLst/>
          </a:prstGeom>
        </p:spPr>
      </p:pic>
    </p:spTree>
    <p:extLst>
      <p:ext uri="{BB962C8B-B14F-4D97-AF65-F5344CB8AC3E}">
        <p14:creationId xmlns:p14="http://schemas.microsoft.com/office/powerpoint/2010/main" val="1735831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DD8FC-E20E-49F5-9832-F368BBEA6436}"/>
              </a:ext>
            </a:extLst>
          </p:cNvPr>
          <p:cNvPicPr>
            <a:picLocks noChangeAspect="1"/>
          </p:cNvPicPr>
          <p:nvPr/>
        </p:nvPicPr>
        <p:blipFill>
          <a:blip r:embed="rId3"/>
          <a:stretch>
            <a:fillRect/>
          </a:stretch>
        </p:blipFill>
        <p:spPr>
          <a:xfrm>
            <a:off x="0" y="962981"/>
            <a:ext cx="9144000" cy="4309867"/>
          </a:xfrm>
          <a:prstGeom prst="rect">
            <a:avLst/>
          </a:prstGeom>
        </p:spPr>
      </p:pic>
      <p:sp>
        <p:nvSpPr>
          <p:cNvPr id="3" name="Rectangle 2">
            <a:extLst>
              <a:ext uri="{FF2B5EF4-FFF2-40B4-BE49-F238E27FC236}">
                <a16:creationId xmlns:a16="http://schemas.microsoft.com/office/drawing/2014/main" id="{83520397-429C-4811-AD2D-85F56940FCA8}"/>
              </a:ext>
            </a:extLst>
          </p:cNvPr>
          <p:cNvSpPr/>
          <p:nvPr/>
        </p:nvSpPr>
        <p:spPr>
          <a:xfrm>
            <a:off x="0" y="6190210"/>
            <a:ext cx="3692036"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Every “.” return me a new DataFrame</a:t>
            </a:r>
          </a:p>
        </p:txBody>
      </p:sp>
    </p:spTree>
    <p:extLst>
      <p:ext uri="{BB962C8B-B14F-4D97-AF65-F5344CB8AC3E}">
        <p14:creationId xmlns:p14="http://schemas.microsoft.com/office/powerpoint/2010/main" val="210128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7AEDC0-597A-4AE5-894A-535C00045A03}"/>
              </a:ext>
            </a:extLst>
          </p:cNvPr>
          <p:cNvPicPr>
            <a:picLocks noChangeAspect="1"/>
          </p:cNvPicPr>
          <p:nvPr/>
        </p:nvPicPr>
        <p:blipFill>
          <a:blip r:embed="rId2"/>
          <a:stretch>
            <a:fillRect/>
          </a:stretch>
        </p:blipFill>
        <p:spPr>
          <a:xfrm>
            <a:off x="1771650" y="2224722"/>
            <a:ext cx="5600700" cy="2428875"/>
          </a:xfrm>
          <a:prstGeom prst="rect">
            <a:avLst/>
          </a:prstGeom>
        </p:spPr>
      </p:pic>
      <p:sp>
        <p:nvSpPr>
          <p:cNvPr id="3" name="Rectangle 2">
            <a:extLst>
              <a:ext uri="{FF2B5EF4-FFF2-40B4-BE49-F238E27FC236}">
                <a16:creationId xmlns:a16="http://schemas.microsoft.com/office/drawing/2014/main" id="{C4617FAA-094E-433F-86B9-93780306C587}"/>
              </a:ext>
            </a:extLst>
          </p:cNvPr>
          <p:cNvSpPr/>
          <p:nvPr/>
        </p:nvSpPr>
        <p:spPr>
          <a:xfrm>
            <a:off x="0" y="6190210"/>
            <a:ext cx="3692036"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Every “.” return me a new DataFrame</a:t>
            </a:r>
          </a:p>
        </p:txBody>
      </p:sp>
    </p:spTree>
    <p:extLst>
      <p:ext uri="{BB962C8B-B14F-4D97-AF65-F5344CB8AC3E}">
        <p14:creationId xmlns:p14="http://schemas.microsoft.com/office/powerpoint/2010/main" val="328619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70C9FA-26AE-488E-BB62-36C73187D2BA}"/>
              </a:ext>
            </a:extLst>
          </p:cNvPr>
          <p:cNvPicPr>
            <a:picLocks noChangeAspect="1"/>
          </p:cNvPicPr>
          <p:nvPr/>
        </p:nvPicPr>
        <p:blipFill>
          <a:blip r:embed="rId2"/>
          <a:stretch>
            <a:fillRect/>
          </a:stretch>
        </p:blipFill>
        <p:spPr>
          <a:xfrm>
            <a:off x="0" y="969250"/>
            <a:ext cx="9144000" cy="4919499"/>
          </a:xfrm>
          <a:prstGeom prst="rect">
            <a:avLst/>
          </a:prstGeom>
        </p:spPr>
      </p:pic>
    </p:spTree>
    <p:extLst>
      <p:ext uri="{BB962C8B-B14F-4D97-AF65-F5344CB8AC3E}">
        <p14:creationId xmlns:p14="http://schemas.microsoft.com/office/powerpoint/2010/main" val="2289116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CCFDD-AFB1-4C9B-81FE-B00B51E7F799}"/>
              </a:ext>
            </a:extLst>
          </p:cNvPr>
          <p:cNvPicPr>
            <a:picLocks noChangeAspect="1"/>
          </p:cNvPicPr>
          <p:nvPr/>
        </p:nvPicPr>
        <p:blipFill>
          <a:blip r:embed="rId2"/>
          <a:stretch>
            <a:fillRect/>
          </a:stretch>
        </p:blipFill>
        <p:spPr>
          <a:xfrm>
            <a:off x="0" y="1637970"/>
            <a:ext cx="9144000" cy="3582060"/>
          </a:xfrm>
          <a:prstGeom prst="rect">
            <a:avLst/>
          </a:prstGeom>
        </p:spPr>
      </p:pic>
    </p:spTree>
    <p:extLst>
      <p:ext uri="{BB962C8B-B14F-4D97-AF65-F5344CB8AC3E}">
        <p14:creationId xmlns:p14="http://schemas.microsoft.com/office/powerpoint/2010/main" val="2701970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CD45E-799B-49BB-99B2-38C9D9B9A1A1}"/>
              </a:ext>
            </a:extLst>
          </p:cNvPr>
          <p:cNvPicPr>
            <a:picLocks noChangeAspect="1"/>
          </p:cNvPicPr>
          <p:nvPr/>
        </p:nvPicPr>
        <p:blipFill>
          <a:blip r:embed="rId2"/>
          <a:stretch>
            <a:fillRect/>
          </a:stretch>
        </p:blipFill>
        <p:spPr>
          <a:xfrm>
            <a:off x="0" y="1250097"/>
            <a:ext cx="9144000" cy="4018439"/>
          </a:xfrm>
          <a:prstGeom prst="rect">
            <a:avLst/>
          </a:prstGeom>
        </p:spPr>
      </p:pic>
    </p:spTree>
    <p:extLst>
      <p:ext uri="{BB962C8B-B14F-4D97-AF65-F5344CB8AC3E}">
        <p14:creationId xmlns:p14="http://schemas.microsoft.com/office/powerpoint/2010/main" val="2692857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603" y="114840"/>
            <a:ext cx="8229600" cy="746294"/>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Load Data</a:t>
            </a:r>
          </a:p>
        </p:txBody>
      </p:sp>
      <p:sp>
        <p:nvSpPr>
          <p:cNvPr id="3" name="Content Placeholder 2"/>
          <p:cNvSpPr>
            <a:spLocks noGrp="1"/>
          </p:cNvSpPr>
          <p:nvPr>
            <p:ph idx="1"/>
          </p:nvPr>
        </p:nvSpPr>
        <p:spPr/>
        <p:txBody>
          <a:bodyPr>
            <a:normAutofit/>
          </a:bodyPr>
          <a:lstStyle/>
          <a:p>
            <a:pPr marL="0" indent="0">
              <a:buNone/>
            </a:pPr>
            <a:r>
              <a:rPr lang="en-US" sz="2000" dirty="0" err="1">
                <a:solidFill>
                  <a:schemeClr val="bg2">
                    <a:lumMod val="25000"/>
                  </a:schemeClr>
                </a:solidFill>
                <a:latin typeface="Times New Roman" panose="02020603050405020304" pitchFamily="18" charset="0"/>
                <a:cs typeface="Times New Roman" panose="02020603050405020304" pitchFamily="18" charset="0"/>
              </a:rPr>
              <a:t>val</a:t>
            </a:r>
            <a:r>
              <a:rPr lang="en-US" sz="2000" dirty="0">
                <a:solidFill>
                  <a:schemeClr val="bg2">
                    <a:lumMod val="25000"/>
                  </a:schemeClr>
                </a:solidFill>
                <a:latin typeface="Times New Roman" panose="02020603050405020304" pitchFamily="18" charset="0"/>
                <a:cs typeface="Times New Roman" panose="02020603050405020304" pitchFamily="18" charset="0"/>
              </a:rPr>
              <a:t> </a:t>
            </a:r>
            <a:r>
              <a:rPr lang="en-US" sz="2000" dirty="0" err="1">
                <a:solidFill>
                  <a:schemeClr val="bg2">
                    <a:lumMod val="25000"/>
                  </a:schemeClr>
                </a:solidFill>
                <a:latin typeface="Times New Roman" panose="02020603050405020304" pitchFamily="18" charset="0"/>
                <a:cs typeface="Times New Roman" panose="02020603050405020304" pitchFamily="18" charset="0"/>
              </a:rPr>
              <a:t>salesRecords</a:t>
            </a:r>
            <a:r>
              <a:rPr lang="en-US" sz="2000" dirty="0">
                <a:solidFill>
                  <a:schemeClr val="bg2">
                    <a:lumMod val="25000"/>
                  </a:schemeClr>
                </a:solidFill>
                <a:latin typeface="Times New Roman" panose="02020603050405020304" pitchFamily="18" charset="0"/>
                <a:cs typeface="Times New Roman" panose="02020603050405020304" pitchFamily="18" charset="0"/>
              </a:rPr>
              <a:t> = </a:t>
            </a:r>
          </a:p>
          <a:p>
            <a:pPr marL="0" indent="0">
              <a:buNone/>
            </a:pPr>
            <a:r>
              <a:rPr lang="en-US" sz="2000" dirty="0">
                <a:solidFill>
                  <a:schemeClr val="bg2">
                    <a:lumMod val="25000"/>
                  </a:schemeClr>
                </a:solidFill>
                <a:latin typeface="Times New Roman" panose="02020603050405020304" pitchFamily="18" charset="0"/>
                <a:cs typeface="Times New Roman" panose="02020603050405020304" pitchFamily="18" charset="0"/>
              </a:rPr>
              <a:t>    </a:t>
            </a:r>
            <a:r>
              <a:rPr lang="en-US" sz="2000" b="1" dirty="0" err="1">
                <a:solidFill>
                  <a:schemeClr val="bg2">
                    <a:lumMod val="25000"/>
                  </a:schemeClr>
                </a:solidFill>
                <a:latin typeface="Times New Roman" panose="02020603050405020304" pitchFamily="18" charset="0"/>
                <a:cs typeface="Times New Roman" panose="02020603050405020304" pitchFamily="18" charset="0"/>
              </a:rPr>
              <a:t>spark.read.load</a:t>
            </a:r>
            <a:r>
              <a:rPr lang="en-US" sz="2000" dirty="0">
                <a:solidFill>
                  <a:schemeClr val="bg2">
                    <a:lumMod val="25000"/>
                  </a:schemeClr>
                </a:solidFill>
                <a:latin typeface="Times New Roman" panose="02020603050405020304" pitchFamily="18" charset="0"/>
                <a:cs typeface="Times New Roman" panose="02020603050405020304" pitchFamily="18" charset="0"/>
              </a:rPr>
              <a:t>("/Users/</a:t>
            </a:r>
            <a:r>
              <a:rPr lang="en-US" sz="2000" dirty="0" err="1">
                <a:solidFill>
                  <a:schemeClr val="bg2">
                    <a:lumMod val="25000"/>
                  </a:schemeClr>
                </a:solidFill>
                <a:latin typeface="Times New Roman" panose="02020603050405020304" pitchFamily="18" charset="0"/>
                <a:cs typeface="Times New Roman" panose="02020603050405020304" pitchFamily="18" charset="0"/>
              </a:rPr>
              <a:t>hadoop</a:t>
            </a:r>
            <a:r>
              <a:rPr lang="en-US" sz="2000" dirty="0">
                <a:solidFill>
                  <a:schemeClr val="bg2">
                    <a:lumMod val="25000"/>
                  </a:schemeClr>
                </a:solidFill>
                <a:latin typeface="Times New Roman" panose="02020603050405020304" pitchFamily="18" charset="0"/>
                <a:cs typeface="Times New Roman" panose="02020603050405020304" pitchFamily="18" charset="0"/>
              </a:rPr>
              <a:t>-user/Documents/SalesJan2009.parquet")</a:t>
            </a:r>
          </a:p>
          <a:p>
            <a:pPr marL="0" indent="0">
              <a:buNone/>
            </a:pPr>
            <a:endParaRPr lang="en-US" sz="15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This loads a </a:t>
            </a:r>
            <a:r>
              <a:rPr lang="en-US" sz="2400" b="1" dirty="0">
                <a:solidFill>
                  <a:srgbClr val="FF0000"/>
                </a:solidFill>
                <a:latin typeface="Times New Roman" panose="02020603050405020304" pitchFamily="18" charset="0"/>
                <a:cs typeface="Times New Roman" panose="02020603050405020304" pitchFamily="18" charset="0"/>
              </a:rPr>
              <a:t>parquet</a:t>
            </a:r>
            <a:r>
              <a:rPr lang="en-US" sz="2400" dirty="0">
                <a:latin typeface="Times New Roman" panose="02020603050405020304" pitchFamily="18" charset="0"/>
                <a:cs typeface="Times New Roman" panose="02020603050405020304" pitchFamily="18" charset="0"/>
              </a:rPr>
              <a:t> file by default</a:t>
            </a:r>
          </a:p>
          <a:p>
            <a:r>
              <a:rPr lang="en-US" sz="2400" dirty="0">
                <a:latin typeface="Times New Roman" panose="02020603050405020304" pitchFamily="18" charset="0"/>
                <a:cs typeface="Times New Roman" panose="02020603050405020304" pitchFamily="18" charset="0"/>
              </a:rPr>
              <a:t>The default option is specified by the configuration property </a:t>
            </a:r>
            <a:r>
              <a:rPr lang="en-US" sz="2400" dirty="0">
                <a:solidFill>
                  <a:srgbClr val="FF0000"/>
                </a:solidFill>
                <a:latin typeface="Times New Roman" panose="02020603050405020304" pitchFamily="18" charset="0"/>
                <a:cs typeface="Times New Roman" panose="02020603050405020304" pitchFamily="18" charset="0"/>
              </a:rPr>
              <a:t>“</a:t>
            </a:r>
            <a:r>
              <a:rPr lang="en-US" sz="2400" dirty="0" err="1">
                <a:solidFill>
                  <a:srgbClr val="FF0000"/>
                </a:solidFill>
                <a:latin typeface="Times New Roman" panose="02020603050405020304" pitchFamily="18" charset="0"/>
                <a:cs typeface="Times New Roman" panose="02020603050405020304" pitchFamily="18" charset="0"/>
              </a:rPr>
              <a:t>spark.sql.sources.default</a:t>
            </a:r>
            <a:r>
              <a:rPr lang="en-US" sz="2400" dirty="0">
                <a:solidFill>
                  <a:srgbClr val="FF0000"/>
                </a:solidFill>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The default can be overridden by setting the parameter in the configuration object of the </a:t>
            </a:r>
            <a:r>
              <a:rPr lang="en-US" sz="2400" dirty="0" err="1">
                <a:latin typeface="Times New Roman" panose="02020603050405020304" pitchFamily="18" charset="0"/>
                <a:cs typeface="Times New Roman" panose="02020603050405020304" pitchFamily="18" charset="0"/>
              </a:rPr>
              <a:t>SparkSession</a:t>
            </a:r>
            <a:endParaRPr lang="en-US" sz="2400" dirty="0">
              <a:latin typeface="Times New Roman" panose="02020603050405020304" pitchFamily="18" charset="0"/>
              <a:cs typeface="Times New Roman" panose="02020603050405020304" pitchFamily="18" charset="0"/>
            </a:endParaRPr>
          </a:p>
          <a:p>
            <a:pPr marL="0" indent="0">
              <a:buNone/>
            </a:pPr>
            <a:r>
              <a:rPr lang="fr-FR" sz="2000" dirty="0">
                <a:latin typeface="Times New Roman" panose="02020603050405020304" pitchFamily="18" charset="0"/>
                <a:cs typeface="Times New Roman" panose="02020603050405020304" pitchFamily="18" charset="0"/>
              </a:rPr>
              <a:t>     </a:t>
            </a:r>
            <a:r>
              <a:rPr lang="fr-FR" sz="2000" dirty="0" err="1">
                <a:solidFill>
                  <a:srgbClr val="FF0000"/>
                </a:solidFill>
                <a:latin typeface="Times New Roman" panose="02020603050405020304" pitchFamily="18" charset="0"/>
                <a:cs typeface="Times New Roman" panose="02020603050405020304" pitchFamily="18" charset="0"/>
              </a:rPr>
              <a:t>spark.conf.set</a:t>
            </a:r>
            <a:r>
              <a:rPr lang="fr-FR" sz="2000" dirty="0">
                <a:solidFill>
                  <a:srgbClr val="FF0000"/>
                </a:solidFill>
                <a:latin typeface="Times New Roman" panose="02020603050405020304" pitchFamily="18" charset="0"/>
                <a:cs typeface="Times New Roman" panose="02020603050405020304" pitchFamily="18" charset="0"/>
              </a:rPr>
              <a:t>("</a:t>
            </a:r>
            <a:r>
              <a:rPr lang="fr-FR" sz="2000" dirty="0" err="1">
                <a:solidFill>
                  <a:srgbClr val="FF0000"/>
                </a:solidFill>
                <a:latin typeface="Times New Roman" panose="02020603050405020304" pitchFamily="18" charset="0"/>
                <a:cs typeface="Times New Roman" panose="02020603050405020304" pitchFamily="18" charset="0"/>
              </a:rPr>
              <a:t>spark.sql.sources.default</a:t>
            </a:r>
            <a:r>
              <a:rPr lang="fr-FR" sz="2000" dirty="0">
                <a:solidFill>
                  <a:srgbClr val="FF0000"/>
                </a:solidFill>
                <a:latin typeface="Times New Roman" panose="02020603050405020304" pitchFamily="18" charset="0"/>
                <a:cs typeface="Times New Roman" panose="02020603050405020304" pitchFamily="18" charset="0"/>
              </a:rPr>
              <a:t>", "csv")</a:t>
            </a:r>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312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359F29-4D27-4E40-9233-6D20A1491EED}"/>
              </a:ext>
            </a:extLst>
          </p:cNvPr>
          <p:cNvSpPr/>
          <p:nvPr/>
        </p:nvSpPr>
        <p:spPr>
          <a:xfrm>
            <a:off x="104510" y="0"/>
            <a:ext cx="1409360"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Filter</a:t>
            </a:r>
          </a:p>
        </p:txBody>
      </p:sp>
      <p:pic>
        <p:nvPicPr>
          <p:cNvPr id="3" name="Picture 2">
            <a:extLst>
              <a:ext uri="{FF2B5EF4-FFF2-40B4-BE49-F238E27FC236}">
                <a16:creationId xmlns:a16="http://schemas.microsoft.com/office/drawing/2014/main" id="{1CCF7FF3-C546-4FC5-B8B4-F95F87F5C07E}"/>
              </a:ext>
            </a:extLst>
          </p:cNvPr>
          <p:cNvPicPr>
            <a:picLocks noChangeAspect="1"/>
          </p:cNvPicPr>
          <p:nvPr/>
        </p:nvPicPr>
        <p:blipFill>
          <a:blip r:embed="rId3"/>
          <a:stretch>
            <a:fillRect/>
          </a:stretch>
        </p:blipFill>
        <p:spPr>
          <a:xfrm>
            <a:off x="0" y="1099495"/>
            <a:ext cx="9144000" cy="4659010"/>
          </a:xfrm>
          <a:prstGeom prst="rect">
            <a:avLst/>
          </a:prstGeom>
        </p:spPr>
      </p:pic>
    </p:spTree>
    <p:extLst>
      <p:ext uri="{BB962C8B-B14F-4D97-AF65-F5344CB8AC3E}">
        <p14:creationId xmlns:p14="http://schemas.microsoft.com/office/powerpoint/2010/main" val="75289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9094C-FE2C-4D66-8554-9687E2BEDA1C}"/>
              </a:ext>
            </a:extLst>
          </p:cNvPr>
          <p:cNvPicPr>
            <a:picLocks noChangeAspect="1"/>
          </p:cNvPicPr>
          <p:nvPr/>
        </p:nvPicPr>
        <p:blipFill>
          <a:blip r:embed="rId2"/>
          <a:stretch>
            <a:fillRect/>
          </a:stretch>
        </p:blipFill>
        <p:spPr>
          <a:xfrm>
            <a:off x="0" y="1158847"/>
            <a:ext cx="9144000" cy="4540305"/>
          </a:xfrm>
          <a:prstGeom prst="rect">
            <a:avLst/>
          </a:prstGeom>
        </p:spPr>
      </p:pic>
    </p:spTree>
    <p:extLst>
      <p:ext uri="{BB962C8B-B14F-4D97-AF65-F5344CB8AC3E}">
        <p14:creationId xmlns:p14="http://schemas.microsoft.com/office/powerpoint/2010/main" val="3534647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DB0D14-8697-4FDE-9F52-BAE86A7D66DE}"/>
              </a:ext>
            </a:extLst>
          </p:cNvPr>
          <p:cNvPicPr>
            <a:picLocks noChangeAspect="1"/>
          </p:cNvPicPr>
          <p:nvPr/>
        </p:nvPicPr>
        <p:blipFill>
          <a:blip r:embed="rId2"/>
          <a:stretch>
            <a:fillRect/>
          </a:stretch>
        </p:blipFill>
        <p:spPr>
          <a:xfrm>
            <a:off x="0" y="1143000"/>
            <a:ext cx="9144000" cy="4572000"/>
          </a:xfrm>
          <a:prstGeom prst="rect">
            <a:avLst/>
          </a:prstGeom>
        </p:spPr>
      </p:pic>
    </p:spTree>
    <p:extLst>
      <p:ext uri="{BB962C8B-B14F-4D97-AF65-F5344CB8AC3E}">
        <p14:creationId xmlns:p14="http://schemas.microsoft.com/office/powerpoint/2010/main" val="3954052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16A5D3-5E33-4276-A71B-A1BD568E58F0}"/>
              </a:ext>
            </a:extLst>
          </p:cNvPr>
          <p:cNvPicPr>
            <a:picLocks noChangeAspect="1"/>
          </p:cNvPicPr>
          <p:nvPr/>
        </p:nvPicPr>
        <p:blipFill>
          <a:blip r:embed="rId3"/>
          <a:stretch>
            <a:fillRect/>
          </a:stretch>
        </p:blipFill>
        <p:spPr>
          <a:xfrm>
            <a:off x="0" y="1125667"/>
            <a:ext cx="9144000" cy="4606666"/>
          </a:xfrm>
          <a:prstGeom prst="rect">
            <a:avLst/>
          </a:prstGeom>
        </p:spPr>
      </p:pic>
    </p:spTree>
    <p:extLst>
      <p:ext uri="{BB962C8B-B14F-4D97-AF65-F5344CB8AC3E}">
        <p14:creationId xmlns:p14="http://schemas.microsoft.com/office/powerpoint/2010/main" val="1723802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42A0FA-0769-4C05-B2D9-9B9F263286CB}"/>
              </a:ext>
            </a:extLst>
          </p:cNvPr>
          <p:cNvPicPr>
            <a:picLocks noChangeAspect="1"/>
          </p:cNvPicPr>
          <p:nvPr/>
        </p:nvPicPr>
        <p:blipFill>
          <a:blip r:embed="rId2"/>
          <a:stretch>
            <a:fillRect/>
          </a:stretch>
        </p:blipFill>
        <p:spPr>
          <a:xfrm>
            <a:off x="0" y="1244313"/>
            <a:ext cx="9144000" cy="4369373"/>
          </a:xfrm>
          <a:prstGeom prst="rect">
            <a:avLst/>
          </a:prstGeom>
        </p:spPr>
      </p:pic>
    </p:spTree>
    <p:extLst>
      <p:ext uri="{BB962C8B-B14F-4D97-AF65-F5344CB8AC3E}">
        <p14:creationId xmlns:p14="http://schemas.microsoft.com/office/powerpoint/2010/main" val="2558757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BC99A-4506-4C5B-AEA0-2557786AEB2E}"/>
              </a:ext>
            </a:extLst>
          </p:cNvPr>
          <p:cNvPicPr>
            <a:picLocks noChangeAspect="1"/>
          </p:cNvPicPr>
          <p:nvPr/>
        </p:nvPicPr>
        <p:blipFill>
          <a:blip r:embed="rId2"/>
          <a:stretch>
            <a:fillRect/>
          </a:stretch>
        </p:blipFill>
        <p:spPr>
          <a:xfrm>
            <a:off x="0" y="1008993"/>
            <a:ext cx="9144000" cy="4840014"/>
          </a:xfrm>
          <a:prstGeom prst="rect">
            <a:avLst/>
          </a:prstGeom>
        </p:spPr>
      </p:pic>
    </p:spTree>
    <p:extLst>
      <p:ext uri="{BB962C8B-B14F-4D97-AF65-F5344CB8AC3E}">
        <p14:creationId xmlns:p14="http://schemas.microsoft.com/office/powerpoint/2010/main" val="3125657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AD4D80-87E4-4437-AFFF-7D2D0A68E893}"/>
              </a:ext>
            </a:extLst>
          </p:cNvPr>
          <p:cNvPicPr>
            <a:picLocks noChangeAspect="1"/>
          </p:cNvPicPr>
          <p:nvPr/>
        </p:nvPicPr>
        <p:blipFill>
          <a:blip r:embed="rId3"/>
          <a:stretch>
            <a:fillRect/>
          </a:stretch>
        </p:blipFill>
        <p:spPr>
          <a:xfrm>
            <a:off x="0" y="1808640"/>
            <a:ext cx="9144000" cy="3240719"/>
          </a:xfrm>
          <a:prstGeom prst="rect">
            <a:avLst/>
          </a:prstGeom>
        </p:spPr>
      </p:pic>
    </p:spTree>
    <p:extLst>
      <p:ext uri="{BB962C8B-B14F-4D97-AF65-F5344CB8AC3E}">
        <p14:creationId xmlns:p14="http://schemas.microsoft.com/office/powerpoint/2010/main" val="242946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0BF98A-DDE8-4D4C-8D95-A22E0A1CDABE}"/>
              </a:ext>
            </a:extLst>
          </p:cNvPr>
          <p:cNvSpPr/>
          <p:nvPr/>
        </p:nvSpPr>
        <p:spPr>
          <a:xfrm>
            <a:off x="0" y="87476"/>
            <a:ext cx="1183337"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alias</a:t>
            </a:r>
          </a:p>
        </p:txBody>
      </p:sp>
      <p:pic>
        <p:nvPicPr>
          <p:cNvPr id="3" name="Picture 2">
            <a:extLst>
              <a:ext uri="{FF2B5EF4-FFF2-40B4-BE49-F238E27FC236}">
                <a16:creationId xmlns:a16="http://schemas.microsoft.com/office/drawing/2014/main" id="{A8FDB9EF-5F23-4323-9E44-0F52E7293453}"/>
              </a:ext>
            </a:extLst>
          </p:cNvPr>
          <p:cNvPicPr>
            <a:picLocks noChangeAspect="1"/>
          </p:cNvPicPr>
          <p:nvPr/>
        </p:nvPicPr>
        <p:blipFill>
          <a:blip r:embed="rId3"/>
          <a:stretch>
            <a:fillRect/>
          </a:stretch>
        </p:blipFill>
        <p:spPr>
          <a:xfrm>
            <a:off x="0" y="1565275"/>
            <a:ext cx="9144000" cy="461735"/>
          </a:xfrm>
          <a:prstGeom prst="rect">
            <a:avLst/>
          </a:prstGeom>
        </p:spPr>
      </p:pic>
      <p:pic>
        <p:nvPicPr>
          <p:cNvPr id="4" name="Picture 3">
            <a:extLst>
              <a:ext uri="{FF2B5EF4-FFF2-40B4-BE49-F238E27FC236}">
                <a16:creationId xmlns:a16="http://schemas.microsoft.com/office/drawing/2014/main" id="{5E55302F-FDA2-482C-A75F-E24E2785D28E}"/>
              </a:ext>
            </a:extLst>
          </p:cNvPr>
          <p:cNvPicPr>
            <a:picLocks noChangeAspect="1"/>
          </p:cNvPicPr>
          <p:nvPr/>
        </p:nvPicPr>
        <p:blipFill>
          <a:blip r:embed="rId4"/>
          <a:stretch>
            <a:fillRect/>
          </a:stretch>
        </p:blipFill>
        <p:spPr>
          <a:xfrm>
            <a:off x="171450" y="4488316"/>
            <a:ext cx="4076700" cy="1343025"/>
          </a:xfrm>
          <a:prstGeom prst="rect">
            <a:avLst/>
          </a:prstGeom>
        </p:spPr>
      </p:pic>
      <p:sp>
        <p:nvSpPr>
          <p:cNvPr id="6" name="Rectangle 5">
            <a:extLst>
              <a:ext uri="{FF2B5EF4-FFF2-40B4-BE49-F238E27FC236}">
                <a16:creationId xmlns:a16="http://schemas.microsoft.com/office/drawing/2014/main" id="{B68AD05C-4265-4B03-B6DA-10F9EA9BBC41}"/>
              </a:ext>
            </a:extLst>
          </p:cNvPr>
          <p:cNvSpPr/>
          <p:nvPr/>
        </p:nvSpPr>
        <p:spPr>
          <a:xfrm>
            <a:off x="119876" y="3244334"/>
            <a:ext cx="1524776"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Apply</a:t>
            </a:r>
          </a:p>
        </p:txBody>
      </p:sp>
      <p:sp>
        <p:nvSpPr>
          <p:cNvPr id="7" name="Rectangle 6">
            <a:extLst>
              <a:ext uri="{FF2B5EF4-FFF2-40B4-BE49-F238E27FC236}">
                <a16:creationId xmlns:a16="http://schemas.microsoft.com/office/drawing/2014/main" id="{EE65C019-6B1C-4A5D-964D-91A94DD52BC8}"/>
              </a:ext>
            </a:extLst>
          </p:cNvPr>
          <p:cNvSpPr/>
          <p:nvPr/>
        </p:nvSpPr>
        <p:spPr>
          <a:xfrm>
            <a:off x="0" y="6367437"/>
            <a:ext cx="8191893" cy="338554"/>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Apply returns col object .You can use it without apply</a:t>
            </a:r>
          </a:p>
        </p:txBody>
      </p:sp>
    </p:spTree>
    <p:extLst>
      <p:ext uri="{BB962C8B-B14F-4D97-AF65-F5344CB8AC3E}">
        <p14:creationId xmlns:p14="http://schemas.microsoft.com/office/powerpoint/2010/main" val="361307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7AD3C7-F64D-425F-8E84-6954E101974E}"/>
              </a:ext>
            </a:extLst>
          </p:cNvPr>
          <p:cNvSpPr/>
          <p:nvPr/>
        </p:nvSpPr>
        <p:spPr>
          <a:xfrm>
            <a:off x="0" y="21380"/>
            <a:ext cx="2875175" cy="707886"/>
          </a:xfrm>
          <a:prstGeom prst="rect">
            <a:avLst/>
          </a:prstGeom>
        </p:spPr>
        <p:txBody>
          <a:bodyPr wrap="square">
            <a:spAutoFit/>
          </a:bodyPr>
          <a:lstStyle/>
          <a:p>
            <a:r>
              <a:rPr lang="en-CA" sz="4000" b="1" dirty="0">
                <a:solidFill>
                  <a:srgbClr val="FF0000"/>
                </a:solidFill>
                <a:latin typeface="Times New Roman" panose="02020603050405020304" pitchFamily="18" charset="0"/>
                <a:cs typeface="Times New Roman" panose="02020603050405020304" pitchFamily="18" charset="0"/>
              </a:rPr>
              <a:t>Collect</a:t>
            </a:r>
          </a:p>
        </p:txBody>
      </p:sp>
      <p:pic>
        <p:nvPicPr>
          <p:cNvPr id="3" name="Picture 2">
            <a:extLst>
              <a:ext uri="{FF2B5EF4-FFF2-40B4-BE49-F238E27FC236}">
                <a16:creationId xmlns:a16="http://schemas.microsoft.com/office/drawing/2014/main" id="{FAFCB235-01F7-4717-8DEB-2B0C2B02E3C7}"/>
              </a:ext>
            </a:extLst>
          </p:cNvPr>
          <p:cNvPicPr>
            <a:picLocks noChangeAspect="1"/>
          </p:cNvPicPr>
          <p:nvPr/>
        </p:nvPicPr>
        <p:blipFill>
          <a:blip r:embed="rId3"/>
          <a:stretch>
            <a:fillRect/>
          </a:stretch>
        </p:blipFill>
        <p:spPr>
          <a:xfrm>
            <a:off x="0" y="1220163"/>
            <a:ext cx="9144000" cy="2480015"/>
          </a:xfrm>
          <a:prstGeom prst="rect">
            <a:avLst/>
          </a:prstGeom>
        </p:spPr>
      </p:pic>
      <p:pic>
        <p:nvPicPr>
          <p:cNvPr id="4" name="Picture 3">
            <a:extLst>
              <a:ext uri="{FF2B5EF4-FFF2-40B4-BE49-F238E27FC236}">
                <a16:creationId xmlns:a16="http://schemas.microsoft.com/office/drawing/2014/main" id="{0DCBCA31-A0E8-4C7F-8C7A-1767B9079A84}"/>
              </a:ext>
            </a:extLst>
          </p:cNvPr>
          <p:cNvPicPr>
            <a:picLocks noChangeAspect="1"/>
          </p:cNvPicPr>
          <p:nvPr/>
        </p:nvPicPr>
        <p:blipFill>
          <a:blip r:embed="rId4"/>
          <a:stretch>
            <a:fillRect/>
          </a:stretch>
        </p:blipFill>
        <p:spPr>
          <a:xfrm>
            <a:off x="0" y="4593978"/>
            <a:ext cx="9144000" cy="742009"/>
          </a:xfrm>
          <a:prstGeom prst="rect">
            <a:avLst/>
          </a:prstGeom>
        </p:spPr>
      </p:pic>
      <p:sp>
        <p:nvSpPr>
          <p:cNvPr id="5" name="Rectangle 4">
            <a:extLst>
              <a:ext uri="{FF2B5EF4-FFF2-40B4-BE49-F238E27FC236}">
                <a16:creationId xmlns:a16="http://schemas.microsoft.com/office/drawing/2014/main" id="{885AB226-5D62-4827-8B8F-88C8D159CE75}"/>
              </a:ext>
            </a:extLst>
          </p:cNvPr>
          <p:cNvSpPr/>
          <p:nvPr/>
        </p:nvSpPr>
        <p:spPr>
          <a:xfrm>
            <a:off x="-97971" y="6467288"/>
            <a:ext cx="3307316"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Collect gives array of row objects</a:t>
            </a:r>
          </a:p>
        </p:txBody>
      </p:sp>
    </p:spTree>
    <p:extLst>
      <p:ext uri="{BB962C8B-B14F-4D97-AF65-F5344CB8AC3E}">
        <p14:creationId xmlns:p14="http://schemas.microsoft.com/office/powerpoint/2010/main" val="4052005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4A45A0-D8DD-4B05-9059-56AE50884F52}"/>
              </a:ext>
            </a:extLst>
          </p:cNvPr>
          <p:cNvSpPr/>
          <p:nvPr/>
        </p:nvSpPr>
        <p:spPr>
          <a:xfrm>
            <a:off x="162095" y="0"/>
            <a:ext cx="1553630"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Count</a:t>
            </a:r>
          </a:p>
        </p:txBody>
      </p:sp>
      <p:pic>
        <p:nvPicPr>
          <p:cNvPr id="3" name="Picture 2">
            <a:extLst>
              <a:ext uri="{FF2B5EF4-FFF2-40B4-BE49-F238E27FC236}">
                <a16:creationId xmlns:a16="http://schemas.microsoft.com/office/drawing/2014/main" id="{7A3CC6BB-06D2-4AE1-98BC-6DB84DF601E4}"/>
              </a:ext>
            </a:extLst>
          </p:cNvPr>
          <p:cNvPicPr>
            <a:picLocks noChangeAspect="1"/>
          </p:cNvPicPr>
          <p:nvPr/>
        </p:nvPicPr>
        <p:blipFill>
          <a:blip r:embed="rId3"/>
          <a:stretch>
            <a:fillRect/>
          </a:stretch>
        </p:blipFill>
        <p:spPr>
          <a:xfrm>
            <a:off x="1969633" y="2369003"/>
            <a:ext cx="2962275" cy="1314450"/>
          </a:xfrm>
          <a:prstGeom prst="rect">
            <a:avLst/>
          </a:prstGeom>
        </p:spPr>
      </p:pic>
    </p:spTree>
    <p:extLst>
      <p:ext uri="{BB962C8B-B14F-4D97-AF65-F5344CB8AC3E}">
        <p14:creationId xmlns:p14="http://schemas.microsoft.com/office/powerpoint/2010/main" val="2979339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3D1BEA-28E0-437F-BF02-93E4BE54DEE7}"/>
              </a:ext>
            </a:extLst>
          </p:cNvPr>
          <p:cNvPicPr>
            <a:picLocks noChangeAspect="1"/>
          </p:cNvPicPr>
          <p:nvPr/>
        </p:nvPicPr>
        <p:blipFill>
          <a:blip r:embed="rId3"/>
          <a:stretch>
            <a:fillRect/>
          </a:stretch>
        </p:blipFill>
        <p:spPr>
          <a:xfrm>
            <a:off x="0" y="1573306"/>
            <a:ext cx="9144000" cy="3711388"/>
          </a:xfrm>
          <a:prstGeom prst="rect">
            <a:avLst/>
          </a:prstGeom>
        </p:spPr>
      </p:pic>
    </p:spTree>
    <p:extLst>
      <p:ext uri="{BB962C8B-B14F-4D97-AF65-F5344CB8AC3E}">
        <p14:creationId xmlns:p14="http://schemas.microsoft.com/office/powerpoint/2010/main" val="2747041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160655-FB58-4113-8E78-B7D215BE780A}"/>
              </a:ext>
            </a:extLst>
          </p:cNvPr>
          <p:cNvSpPr/>
          <p:nvPr/>
        </p:nvSpPr>
        <p:spPr>
          <a:xfrm>
            <a:off x="108255" y="109249"/>
            <a:ext cx="1896673"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Distinct</a:t>
            </a:r>
          </a:p>
        </p:txBody>
      </p:sp>
      <p:pic>
        <p:nvPicPr>
          <p:cNvPr id="3" name="Picture 2">
            <a:extLst>
              <a:ext uri="{FF2B5EF4-FFF2-40B4-BE49-F238E27FC236}">
                <a16:creationId xmlns:a16="http://schemas.microsoft.com/office/drawing/2014/main" id="{1ADD5FC7-8B07-4B02-9D30-DB09CC3C6A0B}"/>
              </a:ext>
            </a:extLst>
          </p:cNvPr>
          <p:cNvPicPr>
            <a:picLocks noChangeAspect="1"/>
          </p:cNvPicPr>
          <p:nvPr/>
        </p:nvPicPr>
        <p:blipFill>
          <a:blip r:embed="rId3"/>
          <a:stretch>
            <a:fillRect/>
          </a:stretch>
        </p:blipFill>
        <p:spPr>
          <a:xfrm>
            <a:off x="376064" y="857922"/>
            <a:ext cx="4103914" cy="875502"/>
          </a:xfrm>
          <a:prstGeom prst="rect">
            <a:avLst/>
          </a:prstGeom>
        </p:spPr>
      </p:pic>
      <p:pic>
        <p:nvPicPr>
          <p:cNvPr id="4" name="Picture 3">
            <a:extLst>
              <a:ext uri="{FF2B5EF4-FFF2-40B4-BE49-F238E27FC236}">
                <a16:creationId xmlns:a16="http://schemas.microsoft.com/office/drawing/2014/main" id="{293FF52D-464F-4486-BC4C-C355671605A9}"/>
              </a:ext>
            </a:extLst>
          </p:cNvPr>
          <p:cNvPicPr>
            <a:picLocks noChangeAspect="1"/>
          </p:cNvPicPr>
          <p:nvPr/>
        </p:nvPicPr>
        <p:blipFill>
          <a:blip r:embed="rId4"/>
          <a:stretch>
            <a:fillRect/>
          </a:stretch>
        </p:blipFill>
        <p:spPr>
          <a:xfrm>
            <a:off x="108255" y="1817914"/>
            <a:ext cx="8923986" cy="3786188"/>
          </a:xfrm>
          <a:prstGeom prst="rect">
            <a:avLst/>
          </a:prstGeom>
        </p:spPr>
      </p:pic>
    </p:spTree>
    <p:extLst>
      <p:ext uri="{BB962C8B-B14F-4D97-AF65-F5344CB8AC3E}">
        <p14:creationId xmlns:p14="http://schemas.microsoft.com/office/powerpoint/2010/main" val="174606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C905F-A725-48FD-AEC8-A4AAAE499FDC}"/>
              </a:ext>
            </a:extLst>
          </p:cNvPr>
          <p:cNvPicPr>
            <a:picLocks noChangeAspect="1"/>
          </p:cNvPicPr>
          <p:nvPr/>
        </p:nvPicPr>
        <p:blipFill rotWithShape="1">
          <a:blip r:embed="rId3"/>
          <a:srcRect t="20646"/>
          <a:stretch/>
        </p:blipFill>
        <p:spPr>
          <a:xfrm>
            <a:off x="0" y="936172"/>
            <a:ext cx="9144000" cy="2089368"/>
          </a:xfrm>
          <a:prstGeom prst="rect">
            <a:avLst/>
          </a:prstGeom>
        </p:spPr>
      </p:pic>
      <p:sp>
        <p:nvSpPr>
          <p:cNvPr id="3" name="Rectangle 2">
            <a:extLst>
              <a:ext uri="{FF2B5EF4-FFF2-40B4-BE49-F238E27FC236}">
                <a16:creationId xmlns:a16="http://schemas.microsoft.com/office/drawing/2014/main" id="{7D33B7BF-8943-4025-963A-BAA1622FDBDD}"/>
              </a:ext>
            </a:extLst>
          </p:cNvPr>
          <p:cNvSpPr/>
          <p:nvPr/>
        </p:nvSpPr>
        <p:spPr>
          <a:xfrm>
            <a:off x="121073" y="120134"/>
            <a:ext cx="3552896"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Drop Duplicate</a:t>
            </a:r>
          </a:p>
        </p:txBody>
      </p:sp>
      <p:pic>
        <p:nvPicPr>
          <p:cNvPr id="4" name="Picture 3">
            <a:extLst>
              <a:ext uri="{FF2B5EF4-FFF2-40B4-BE49-F238E27FC236}">
                <a16:creationId xmlns:a16="http://schemas.microsoft.com/office/drawing/2014/main" id="{158009BE-6AE4-4655-BB87-83378E867227}"/>
              </a:ext>
            </a:extLst>
          </p:cNvPr>
          <p:cNvPicPr>
            <a:picLocks noChangeAspect="1"/>
          </p:cNvPicPr>
          <p:nvPr/>
        </p:nvPicPr>
        <p:blipFill>
          <a:blip r:embed="rId4"/>
          <a:stretch>
            <a:fillRect/>
          </a:stretch>
        </p:blipFill>
        <p:spPr>
          <a:xfrm>
            <a:off x="0" y="4140529"/>
            <a:ext cx="9144000" cy="1781299"/>
          </a:xfrm>
          <a:prstGeom prst="rect">
            <a:avLst/>
          </a:prstGeom>
        </p:spPr>
      </p:pic>
    </p:spTree>
    <p:extLst>
      <p:ext uri="{BB962C8B-B14F-4D97-AF65-F5344CB8AC3E}">
        <p14:creationId xmlns:p14="http://schemas.microsoft.com/office/powerpoint/2010/main" val="2059260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68498-17B7-4095-86C8-227CD1BD7D70}"/>
              </a:ext>
            </a:extLst>
          </p:cNvPr>
          <p:cNvPicPr>
            <a:picLocks noChangeAspect="1"/>
          </p:cNvPicPr>
          <p:nvPr/>
        </p:nvPicPr>
        <p:blipFill>
          <a:blip r:embed="rId3"/>
          <a:stretch>
            <a:fillRect/>
          </a:stretch>
        </p:blipFill>
        <p:spPr>
          <a:xfrm>
            <a:off x="76200" y="1029843"/>
            <a:ext cx="9144000" cy="4028872"/>
          </a:xfrm>
          <a:prstGeom prst="rect">
            <a:avLst/>
          </a:prstGeom>
        </p:spPr>
      </p:pic>
      <p:sp>
        <p:nvSpPr>
          <p:cNvPr id="4" name="Rectangle 3">
            <a:extLst>
              <a:ext uri="{FF2B5EF4-FFF2-40B4-BE49-F238E27FC236}">
                <a16:creationId xmlns:a16="http://schemas.microsoft.com/office/drawing/2014/main" id="{47162A4D-ACE0-4E69-8AFA-CA889493B083}"/>
              </a:ext>
            </a:extLst>
          </p:cNvPr>
          <p:cNvSpPr/>
          <p:nvPr/>
        </p:nvSpPr>
        <p:spPr>
          <a:xfrm>
            <a:off x="0" y="174562"/>
            <a:ext cx="3354123"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Filter function</a:t>
            </a:r>
          </a:p>
        </p:txBody>
      </p:sp>
      <p:sp>
        <p:nvSpPr>
          <p:cNvPr id="3" name="Rectangle 2">
            <a:extLst>
              <a:ext uri="{FF2B5EF4-FFF2-40B4-BE49-F238E27FC236}">
                <a16:creationId xmlns:a16="http://schemas.microsoft.com/office/drawing/2014/main" id="{1570A123-9489-449E-99D6-A6FE1E04B7EA}"/>
              </a:ext>
            </a:extLst>
          </p:cNvPr>
          <p:cNvSpPr/>
          <p:nvPr/>
        </p:nvSpPr>
        <p:spPr>
          <a:xfrm>
            <a:off x="146115" y="5843876"/>
            <a:ext cx="8997885" cy="923330"/>
          </a:xfrm>
          <a:prstGeom prst="rect">
            <a:avLst/>
          </a:prstGeom>
        </p:spPr>
        <p:txBody>
          <a:bodyPr wrap="square">
            <a:spAutoFit/>
          </a:bodyPr>
          <a:lstStyle/>
          <a:p>
            <a:r>
              <a:rPr lang="en-CA" b="1" dirty="0">
                <a:solidFill>
                  <a:srgbClr val="FF0000"/>
                </a:solidFill>
                <a:latin typeface="Times New Roman" panose="02020603050405020304" pitchFamily="18" charset="0"/>
                <a:cs typeface="Times New Roman" panose="02020603050405020304" pitchFamily="18" charset="0"/>
              </a:rPr>
              <a:t>Filter function : </a:t>
            </a:r>
            <a:r>
              <a:rPr lang="en-CA" dirty="0">
                <a:latin typeface="Times New Roman" panose="02020603050405020304" pitchFamily="18" charset="0"/>
                <a:cs typeface="Times New Roman" panose="02020603050405020304" pitchFamily="18" charset="0"/>
              </a:rPr>
              <a:t>we use when is complicated condition because </a:t>
            </a:r>
            <a:r>
              <a:rPr lang="en-CA" dirty="0">
                <a:solidFill>
                  <a:srgbClr val="FF0000"/>
                </a:solidFill>
                <a:latin typeface="Times New Roman" panose="02020603050405020304" pitchFamily="18" charset="0"/>
                <a:cs typeface="Times New Roman" panose="02020603050405020304" pitchFamily="18" charset="0"/>
              </a:rPr>
              <a:t>you can not use typical sql </a:t>
            </a:r>
            <a:r>
              <a:rPr lang="en-CA" dirty="0">
                <a:latin typeface="Times New Roman" panose="02020603050405020304" pitchFamily="18" charset="0"/>
                <a:cs typeface="Times New Roman" panose="02020603050405020304" pitchFamily="18" charset="0"/>
              </a:rPr>
              <a:t>stuff that’s why we write the filter function</a:t>
            </a:r>
          </a:p>
          <a:p>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8231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66B547-D9E2-485D-893B-E19ECD2E28DD}"/>
              </a:ext>
            </a:extLst>
          </p:cNvPr>
          <p:cNvPicPr>
            <a:picLocks noChangeAspect="1"/>
          </p:cNvPicPr>
          <p:nvPr/>
        </p:nvPicPr>
        <p:blipFill>
          <a:blip r:embed="rId2"/>
          <a:stretch>
            <a:fillRect/>
          </a:stretch>
        </p:blipFill>
        <p:spPr>
          <a:xfrm>
            <a:off x="359228" y="974001"/>
            <a:ext cx="8425543" cy="4229370"/>
          </a:xfrm>
          <a:prstGeom prst="rect">
            <a:avLst/>
          </a:prstGeom>
        </p:spPr>
      </p:pic>
    </p:spTree>
    <p:extLst>
      <p:ext uri="{BB962C8B-B14F-4D97-AF65-F5344CB8AC3E}">
        <p14:creationId xmlns:p14="http://schemas.microsoft.com/office/powerpoint/2010/main" val="28972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3AD11-0530-4690-A117-9D5E1165E8E5}"/>
              </a:ext>
            </a:extLst>
          </p:cNvPr>
          <p:cNvPicPr>
            <a:picLocks noChangeAspect="1"/>
          </p:cNvPicPr>
          <p:nvPr/>
        </p:nvPicPr>
        <p:blipFill>
          <a:blip r:embed="rId3"/>
          <a:stretch>
            <a:fillRect/>
          </a:stretch>
        </p:blipFill>
        <p:spPr>
          <a:xfrm>
            <a:off x="0" y="2346158"/>
            <a:ext cx="9144000" cy="2165684"/>
          </a:xfrm>
          <a:prstGeom prst="rect">
            <a:avLst/>
          </a:prstGeom>
        </p:spPr>
      </p:pic>
      <p:sp>
        <p:nvSpPr>
          <p:cNvPr id="3" name="Rectangle 2">
            <a:extLst>
              <a:ext uri="{FF2B5EF4-FFF2-40B4-BE49-F238E27FC236}">
                <a16:creationId xmlns:a16="http://schemas.microsoft.com/office/drawing/2014/main" id="{7C0AB700-6865-4C79-8DE1-68FC489D80C9}"/>
              </a:ext>
            </a:extLst>
          </p:cNvPr>
          <p:cNvSpPr/>
          <p:nvPr/>
        </p:nvSpPr>
        <p:spPr>
          <a:xfrm>
            <a:off x="165357" y="76591"/>
            <a:ext cx="1239442"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First</a:t>
            </a:r>
          </a:p>
        </p:txBody>
      </p:sp>
    </p:spTree>
    <p:extLst>
      <p:ext uri="{BB962C8B-B14F-4D97-AF65-F5344CB8AC3E}">
        <p14:creationId xmlns:p14="http://schemas.microsoft.com/office/powerpoint/2010/main" val="3068507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CF183D-A3A7-4853-AC8C-7E6F6117F475}"/>
              </a:ext>
            </a:extLst>
          </p:cNvPr>
          <p:cNvPicPr>
            <a:picLocks noChangeAspect="1"/>
          </p:cNvPicPr>
          <p:nvPr/>
        </p:nvPicPr>
        <p:blipFill>
          <a:blip r:embed="rId3"/>
          <a:stretch>
            <a:fillRect/>
          </a:stretch>
        </p:blipFill>
        <p:spPr>
          <a:xfrm>
            <a:off x="0" y="2590101"/>
            <a:ext cx="9144000" cy="1849924"/>
          </a:xfrm>
          <a:prstGeom prst="rect">
            <a:avLst/>
          </a:prstGeom>
        </p:spPr>
      </p:pic>
      <p:sp>
        <p:nvSpPr>
          <p:cNvPr id="3" name="Rectangle 2">
            <a:extLst>
              <a:ext uri="{FF2B5EF4-FFF2-40B4-BE49-F238E27FC236}">
                <a16:creationId xmlns:a16="http://schemas.microsoft.com/office/drawing/2014/main" id="{414BFFA5-4C23-4406-9453-2671F9E35259}"/>
              </a:ext>
            </a:extLst>
          </p:cNvPr>
          <p:cNvSpPr/>
          <p:nvPr/>
        </p:nvSpPr>
        <p:spPr>
          <a:xfrm>
            <a:off x="0" y="207220"/>
            <a:ext cx="3500702"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Take and Head</a:t>
            </a:r>
          </a:p>
        </p:txBody>
      </p:sp>
    </p:spTree>
    <p:extLst>
      <p:ext uri="{BB962C8B-B14F-4D97-AF65-F5344CB8AC3E}">
        <p14:creationId xmlns:p14="http://schemas.microsoft.com/office/powerpoint/2010/main" val="4157154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48AB0-F434-4896-9291-DDB470884024}"/>
              </a:ext>
            </a:extLst>
          </p:cNvPr>
          <p:cNvPicPr>
            <a:picLocks noChangeAspect="1"/>
          </p:cNvPicPr>
          <p:nvPr/>
        </p:nvPicPr>
        <p:blipFill>
          <a:blip r:embed="rId3"/>
          <a:stretch>
            <a:fillRect/>
          </a:stretch>
        </p:blipFill>
        <p:spPr>
          <a:xfrm>
            <a:off x="0" y="1473241"/>
            <a:ext cx="9144000" cy="3911518"/>
          </a:xfrm>
          <a:prstGeom prst="rect">
            <a:avLst/>
          </a:prstGeom>
        </p:spPr>
      </p:pic>
      <p:sp>
        <p:nvSpPr>
          <p:cNvPr id="3" name="Rectangle 2">
            <a:extLst>
              <a:ext uri="{FF2B5EF4-FFF2-40B4-BE49-F238E27FC236}">
                <a16:creationId xmlns:a16="http://schemas.microsoft.com/office/drawing/2014/main" id="{E8B6D435-6027-4B1B-9DEE-BD2DC3E7FAD7}"/>
              </a:ext>
            </a:extLst>
          </p:cNvPr>
          <p:cNvSpPr/>
          <p:nvPr/>
        </p:nvSpPr>
        <p:spPr>
          <a:xfrm>
            <a:off x="127418" y="109249"/>
            <a:ext cx="2937022"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Intersection </a:t>
            </a:r>
          </a:p>
        </p:txBody>
      </p:sp>
    </p:spTree>
    <p:extLst>
      <p:ext uri="{BB962C8B-B14F-4D97-AF65-F5344CB8AC3E}">
        <p14:creationId xmlns:p14="http://schemas.microsoft.com/office/powerpoint/2010/main" val="2218647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63872-A441-482B-BB9E-FFB332DACFBA}"/>
              </a:ext>
            </a:extLst>
          </p:cNvPr>
          <p:cNvPicPr>
            <a:picLocks noChangeAspect="1"/>
          </p:cNvPicPr>
          <p:nvPr/>
        </p:nvPicPr>
        <p:blipFill>
          <a:blip r:embed="rId2"/>
          <a:stretch>
            <a:fillRect/>
          </a:stretch>
        </p:blipFill>
        <p:spPr>
          <a:xfrm>
            <a:off x="0" y="1084584"/>
            <a:ext cx="9144000" cy="4688831"/>
          </a:xfrm>
          <a:prstGeom prst="rect">
            <a:avLst/>
          </a:prstGeom>
        </p:spPr>
      </p:pic>
    </p:spTree>
    <p:extLst>
      <p:ext uri="{BB962C8B-B14F-4D97-AF65-F5344CB8AC3E}">
        <p14:creationId xmlns:p14="http://schemas.microsoft.com/office/powerpoint/2010/main" val="2947128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0C883-10AE-4FBA-84C0-69BBFAAD53C8}"/>
              </a:ext>
            </a:extLst>
          </p:cNvPr>
          <p:cNvPicPr>
            <a:picLocks noChangeAspect="1"/>
          </p:cNvPicPr>
          <p:nvPr/>
        </p:nvPicPr>
        <p:blipFill>
          <a:blip r:embed="rId2"/>
          <a:stretch>
            <a:fillRect/>
          </a:stretch>
        </p:blipFill>
        <p:spPr>
          <a:xfrm>
            <a:off x="0" y="1351791"/>
            <a:ext cx="9144000" cy="4154417"/>
          </a:xfrm>
          <a:prstGeom prst="rect">
            <a:avLst/>
          </a:prstGeom>
        </p:spPr>
      </p:pic>
    </p:spTree>
    <p:extLst>
      <p:ext uri="{BB962C8B-B14F-4D97-AF65-F5344CB8AC3E}">
        <p14:creationId xmlns:p14="http://schemas.microsoft.com/office/powerpoint/2010/main" val="4110230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7A7F9-C342-4C45-AE24-66D2ACFD9B04}"/>
              </a:ext>
            </a:extLst>
          </p:cNvPr>
          <p:cNvSpPr/>
          <p:nvPr/>
        </p:nvSpPr>
        <p:spPr>
          <a:xfrm>
            <a:off x="0" y="2838"/>
            <a:ext cx="1439818"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union</a:t>
            </a:r>
          </a:p>
        </p:txBody>
      </p:sp>
      <p:pic>
        <p:nvPicPr>
          <p:cNvPr id="3" name="Picture 2">
            <a:extLst>
              <a:ext uri="{FF2B5EF4-FFF2-40B4-BE49-F238E27FC236}">
                <a16:creationId xmlns:a16="http://schemas.microsoft.com/office/drawing/2014/main" id="{B25B40F3-613F-41E3-8F99-086575910036}"/>
              </a:ext>
            </a:extLst>
          </p:cNvPr>
          <p:cNvPicPr>
            <a:picLocks noChangeAspect="1"/>
          </p:cNvPicPr>
          <p:nvPr/>
        </p:nvPicPr>
        <p:blipFill>
          <a:blip r:embed="rId3"/>
          <a:stretch>
            <a:fillRect/>
          </a:stretch>
        </p:blipFill>
        <p:spPr>
          <a:xfrm>
            <a:off x="0" y="1173684"/>
            <a:ext cx="9144000" cy="4510631"/>
          </a:xfrm>
          <a:prstGeom prst="rect">
            <a:avLst/>
          </a:prstGeom>
        </p:spPr>
      </p:pic>
    </p:spTree>
    <p:extLst>
      <p:ext uri="{BB962C8B-B14F-4D97-AF65-F5344CB8AC3E}">
        <p14:creationId xmlns:p14="http://schemas.microsoft.com/office/powerpoint/2010/main" val="465499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E3B11A-6CEB-497C-AEF8-4BC624A908B7}"/>
              </a:ext>
            </a:extLst>
          </p:cNvPr>
          <p:cNvPicPr>
            <a:picLocks noChangeAspect="1"/>
          </p:cNvPicPr>
          <p:nvPr/>
        </p:nvPicPr>
        <p:blipFill>
          <a:blip r:embed="rId3"/>
          <a:stretch>
            <a:fillRect/>
          </a:stretch>
        </p:blipFill>
        <p:spPr>
          <a:xfrm>
            <a:off x="0" y="631790"/>
            <a:ext cx="9144000" cy="4595937"/>
          </a:xfrm>
          <a:prstGeom prst="rect">
            <a:avLst/>
          </a:prstGeom>
        </p:spPr>
      </p:pic>
      <p:pic>
        <p:nvPicPr>
          <p:cNvPr id="3" name="Picture 2">
            <a:extLst>
              <a:ext uri="{FF2B5EF4-FFF2-40B4-BE49-F238E27FC236}">
                <a16:creationId xmlns:a16="http://schemas.microsoft.com/office/drawing/2014/main" id="{965EEFBA-A2BC-4655-9880-F27AE3C4324E}"/>
              </a:ext>
            </a:extLst>
          </p:cNvPr>
          <p:cNvPicPr>
            <a:picLocks noChangeAspect="1"/>
          </p:cNvPicPr>
          <p:nvPr/>
        </p:nvPicPr>
        <p:blipFill>
          <a:blip r:embed="rId4"/>
          <a:stretch>
            <a:fillRect/>
          </a:stretch>
        </p:blipFill>
        <p:spPr>
          <a:xfrm>
            <a:off x="0" y="5561862"/>
            <a:ext cx="9144000" cy="784829"/>
          </a:xfrm>
          <a:prstGeom prst="rect">
            <a:avLst/>
          </a:prstGeom>
        </p:spPr>
      </p:pic>
    </p:spTree>
    <p:extLst>
      <p:ext uri="{BB962C8B-B14F-4D97-AF65-F5344CB8AC3E}">
        <p14:creationId xmlns:p14="http://schemas.microsoft.com/office/powerpoint/2010/main" val="2972385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8B4549-89DA-4E42-9B61-DFE03CDDF9F1}"/>
              </a:ext>
            </a:extLst>
          </p:cNvPr>
          <p:cNvPicPr>
            <a:picLocks noChangeAspect="1"/>
          </p:cNvPicPr>
          <p:nvPr/>
        </p:nvPicPr>
        <p:blipFill>
          <a:blip r:embed="rId3"/>
          <a:stretch>
            <a:fillRect/>
          </a:stretch>
        </p:blipFill>
        <p:spPr>
          <a:xfrm>
            <a:off x="0" y="575637"/>
            <a:ext cx="9144000" cy="412611"/>
          </a:xfrm>
          <a:prstGeom prst="rect">
            <a:avLst/>
          </a:prstGeom>
        </p:spPr>
      </p:pic>
      <p:sp>
        <p:nvSpPr>
          <p:cNvPr id="3" name="Rectangle 2">
            <a:extLst>
              <a:ext uri="{FF2B5EF4-FFF2-40B4-BE49-F238E27FC236}">
                <a16:creationId xmlns:a16="http://schemas.microsoft.com/office/drawing/2014/main" id="{2A93E0E4-CE29-4D8A-9B1C-797D2CAF6CAC}"/>
              </a:ext>
            </a:extLst>
          </p:cNvPr>
          <p:cNvSpPr/>
          <p:nvPr/>
        </p:nvSpPr>
        <p:spPr>
          <a:xfrm>
            <a:off x="0" y="-150227"/>
            <a:ext cx="2149948" cy="707886"/>
          </a:xfrm>
          <a:prstGeom prst="rect">
            <a:avLst/>
          </a:prstGeom>
        </p:spPr>
        <p:txBody>
          <a:bodyPr wrap="none">
            <a:spAutoFit/>
          </a:bodyPr>
          <a:lstStyle/>
          <a:p>
            <a:r>
              <a:rPr lang="en-CA" sz="4000" b="1" dirty="0" err="1">
                <a:solidFill>
                  <a:srgbClr val="FF0000"/>
                </a:solidFill>
                <a:latin typeface="Times New Roman" panose="02020603050405020304" pitchFamily="18" charset="0"/>
                <a:cs typeface="Times New Roman" panose="02020603050405020304" pitchFamily="18" charset="0"/>
              </a:rPr>
              <a:t>OrderBy</a:t>
            </a:r>
            <a:endParaRPr lang="en-CA" sz="4000" b="1"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CA1B69B-DC07-4C58-862D-69F987683663}"/>
              </a:ext>
            </a:extLst>
          </p:cNvPr>
          <p:cNvPicPr>
            <a:picLocks noChangeAspect="1"/>
          </p:cNvPicPr>
          <p:nvPr/>
        </p:nvPicPr>
        <p:blipFill>
          <a:blip r:embed="rId4"/>
          <a:stretch>
            <a:fillRect/>
          </a:stretch>
        </p:blipFill>
        <p:spPr>
          <a:xfrm>
            <a:off x="80343" y="885831"/>
            <a:ext cx="6255677" cy="5972169"/>
          </a:xfrm>
          <a:prstGeom prst="rect">
            <a:avLst/>
          </a:prstGeom>
        </p:spPr>
      </p:pic>
    </p:spTree>
    <p:extLst>
      <p:ext uri="{BB962C8B-B14F-4D97-AF65-F5344CB8AC3E}">
        <p14:creationId xmlns:p14="http://schemas.microsoft.com/office/powerpoint/2010/main" val="2873539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79C21-82B4-4852-90D2-BD5ED3C80EC9}"/>
              </a:ext>
            </a:extLst>
          </p:cNvPr>
          <p:cNvPicPr>
            <a:picLocks noChangeAspect="1"/>
          </p:cNvPicPr>
          <p:nvPr/>
        </p:nvPicPr>
        <p:blipFill rotWithShape="1">
          <a:blip r:embed="rId3"/>
          <a:srcRect r="15119"/>
          <a:stretch/>
        </p:blipFill>
        <p:spPr>
          <a:xfrm>
            <a:off x="141514" y="606897"/>
            <a:ext cx="8599715" cy="440196"/>
          </a:xfrm>
          <a:prstGeom prst="rect">
            <a:avLst/>
          </a:prstGeom>
        </p:spPr>
      </p:pic>
      <p:pic>
        <p:nvPicPr>
          <p:cNvPr id="4" name="Picture 3">
            <a:extLst>
              <a:ext uri="{FF2B5EF4-FFF2-40B4-BE49-F238E27FC236}">
                <a16:creationId xmlns:a16="http://schemas.microsoft.com/office/drawing/2014/main" id="{8A375869-72C3-49AF-9841-F470775E43C0}"/>
              </a:ext>
            </a:extLst>
          </p:cNvPr>
          <p:cNvPicPr>
            <a:picLocks noChangeAspect="1"/>
          </p:cNvPicPr>
          <p:nvPr/>
        </p:nvPicPr>
        <p:blipFill>
          <a:blip r:embed="rId4"/>
          <a:stretch>
            <a:fillRect/>
          </a:stretch>
        </p:blipFill>
        <p:spPr>
          <a:xfrm>
            <a:off x="0" y="1541059"/>
            <a:ext cx="9144000" cy="4385481"/>
          </a:xfrm>
          <a:prstGeom prst="rect">
            <a:avLst/>
          </a:prstGeom>
        </p:spPr>
      </p:pic>
    </p:spTree>
    <p:extLst>
      <p:ext uri="{BB962C8B-B14F-4D97-AF65-F5344CB8AC3E}">
        <p14:creationId xmlns:p14="http://schemas.microsoft.com/office/powerpoint/2010/main" val="1286763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7A173-4C6F-4C6A-97D4-DD03B4A4A651}"/>
              </a:ext>
            </a:extLst>
          </p:cNvPr>
          <p:cNvPicPr>
            <a:picLocks noChangeAspect="1"/>
          </p:cNvPicPr>
          <p:nvPr/>
        </p:nvPicPr>
        <p:blipFill>
          <a:blip r:embed="rId2"/>
          <a:stretch>
            <a:fillRect/>
          </a:stretch>
        </p:blipFill>
        <p:spPr>
          <a:xfrm>
            <a:off x="0" y="475164"/>
            <a:ext cx="9144000" cy="6231521"/>
          </a:xfrm>
          <a:prstGeom prst="rect">
            <a:avLst/>
          </a:prstGeom>
        </p:spPr>
      </p:pic>
    </p:spTree>
    <p:extLst>
      <p:ext uri="{BB962C8B-B14F-4D97-AF65-F5344CB8AC3E}">
        <p14:creationId xmlns:p14="http://schemas.microsoft.com/office/powerpoint/2010/main" val="226794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FB389C-5217-48F9-84B3-D84363F32FB2}"/>
              </a:ext>
            </a:extLst>
          </p:cNvPr>
          <p:cNvSpPr/>
          <p:nvPr/>
        </p:nvSpPr>
        <p:spPr>
          <a:xfrm>
            <a:off x="131415" y="112028"/>
            <a:ext cx="3453510"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Cover to Jason</a:t>
            </a:r>
          </a:p>
        </p:txBody>
      </p:sp>
      <p:pic>
        <p:nvPicPr>
          <p:cNvPr id="3" name="Picture 2">
            <a:extLst>
              <a:ext uri="{FF2B5EF4-FFF2-40B4-BE49-F238E27FC236}">
                <a16:creationId xmlns:a16="http://schemas.microsoft.com/office/drawing/2014/main" id="{3D7D420B-5E4E-4193-96C1-1162F6853868}"/>
              </a:ext>
            </a:extLst>
          </p:cNvPr>
          <p:cNvPicPr>
            <a:picLocks noChangeAspect="1"/>
          </p:cNvPicPr>
          <p:nvPr/>
        </p:nvPicPr>
        <p:blipFill>
          <a:blip r:embed="rId3"/>
          <a:stretch>
            <a:fillRect/>
          </a:stretch>
        </p:blipFill>
        <p:spPr>
          <a:xfrm>
            <a:off x="395692" y="2253067"/>
            <a:ext cx="6562725" cy="561975"/>
          </a:xfrm>
          <a:prstGeom prst="rect">
            <a:avLst/>
          </a:prstGeom>
        </p:spPr>
      </p:pic>
    </p:spTree>
    <p:extLst>
      <p:ext uri="{BB962C8B-B14F-4D97-AF65-F5344CB8AC3E}">
        <p14:creationId xmlns:p14="http://schemas.microsoft.com/office/powerpoint/2010/main" val="2892313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3EB708-3A3D-40B0-913F-3CDDC524DE09}"/>
              </a:ext>
            </a:extLst>
          </p:cNvPr>
          <p:cNvPicPr>
            <a:picLocks noChangeAspect="1"/>
          </p:cNvPicPr>
          <p:nvPr/>
        </p:nvPicPr>
        <p:blipFill>
          <a:blip r:embed="rId3"/>
          <a:stretch>
            <a:fillRect/>
          </a:stretch>
        </p:blipFill>
        <p:spPr>
          <a:xfrm>
            <a:off x="0" y="1136631"/>
            <a:ext cx="9144000" cy="4390184"/>
          </a:xfrm>
          <a:prstGeom prst="rect">
            <a:avLst/>
          </a:prstGeom>
        </p:spPr>
      </p:pic>
      <p:sp>
        <p:nvSpPr>
          <p:cNvPr id="3" name="Rectangle 2">
            <a:extLst>
              <a:ext uri="{FF2B5EF4-FFF2-40B4-BE49-F238E27FC236}">
                <a16:creationId xmlns:a16="http://schemas.microsoft.com/office/drawing/2014/main" id="{C613E535-4A4B-4DDC-B3E9-2C1ED4FB59C5}"/>
              </a:ext>
            </a:extLst>
          </p:cNvPr>
          <p:cNvSpPr/>
          <p:nvPr/>
        </p:nvSpPr>
        <p:spPr>
          <a:xfrm>
            <a:off x="0" y="24160"/>
            <a:ext cx="6348148" cy="707886"/>
          </a:xfrm>
          <a:prstGeom prst="rect">
            <a:avLst/>
          </a:prstGeom>
        </p:spPr>
        <p:txBody>
          <a:bodyPr wrap="none">
            <a:spAutoFit/>
          </a:bodyPr>
          <a:lstStyle/>
          <a:p>
            <a:r>
              <a:rPr lang="en-CA" sz="4000" b="1" dirty="0" err="1">
                <a:solidFill>
                  <a:srgbClr val="FF0000"/>
                </a:solidFill>
                <a:latin typeface="Times New Roman" panose="02020603050405020304" pitchFamily="18" charset="0"/>
                <a:cs typeface="Times New Roman" panose="02020603050405020304" pitchFamily="18" charset="0"/>
              </a:rPr>
              <a:t>CreateOrReplaceTempView</a:t>
            </a:r>
            <a:endParaRPr lang="en-CA" sz="4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795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9D526A-69C1-4F6B-A846-9990315A8F88}"/>
              </a:ext>
            </a:extLst>
          </p:cNvPr>
          <p:cNvPicPr>
            <a:picLocks noChangeAspect="1"/>
          </p:cNvPicPr>
          <p:nvPr/>
        </p:nvPicPr>
        <p:blipFill>
          <a:blip r:embed="rId3"/>
          <a:stretch>
            <a:fillRect/>
          </a:stretch>
        </p:blipFill>
        <p:spPr>
          <a:xfrm>
            <a:off x="0" y="897288"/>
            <a:ext cx="9144000" cy="5063424"/>
          </a:xfrm>
          <a:prstGeom prst="rect">
            <a:avLst/>
          </a:prstGeom>
        </p:spPr>
      </p:pic>
    </p:spTree>
    <p:extLst>
      <p:ext uri="{BB962C8B-B14F-4D97-AF65-F5344CB8AC3E}">
        <p14:creationId xmlns:p14="http://schemas.microsoft.com/office/powerpoint/2010/main" val="1061677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EBA872-2842-40B5-AF6D-F982494A24E5}"/>
              </a:ext>
            </a:extLst>
          </p:cNvPr>
          <p:cNvPicPr>
            <a:picLocks noChangeAspect="1"/>
          </p:cNvPicPr>
          <p:nvPr/>
        </p:nvPicPr>
        <p:blipFill>
          <a:blip r:embed="rId3"/>
          <a:stretch>
            <a:fillRect/>
          </a:stretch>
        </p:blipFill>
        <p:spPr>
          <a:xfrm>
            <a:off x="77821" y="1585928"/>
            <a:ext cx="9144000" cy="2304815"/>
          </a:xfrm>
          <a:prstGeom prst="rect">
            <a:avLst/>
          </a:prstGeom>
        </p:spPr>
      </p:pic>
    </p:spTree>
    <p:extLst>
      <p:ext uri="{BB962C8B-B14F-4D97-AF65-F5344CB8AC3E}">
        <p14:creationId xmlns:p14="http://schemas.microsoft.com/office/powerpoint/2010/main" val="3606222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287230-7F7E-4D01-BB5D-58F6BA795005}"/>
              </a:ext>
            </a:extLst>
          </p:cNvPr>
          <p:cNvPicPr>
            <a:picLocks noChangeAspect="1"/>
          </p:cNvPicPr>
          <p:nvPr/>
        </p:nvPicPr>
        <p:blipFill>
          <a:blip r:embed="rId3"/>
          <a:stretch>
            <a:fillRect/>
          </a:stretch>
        </p:blipFill>
        <p:spPr>
          <a:xfrm>
            <a:off x="0" y="1436077"/>
            <a:ext cx="9144000" cy="3985846"/>
          </a:xfrm>
          <a:prstGeom prst="rect">
            <a:avLst/>
          </a:prstGeom>
        </p:spPr>
      </p:pic>
    </p:spTree>
    <p:extLst>
      <p:ext uri="{BB962C8B-B14F-4D97-AF65-F5344CB8AC3E}">
        <p14:creationId xmlns:p14="http://schemas.microsoft.com/office/powerpoint/2010/main" val="3911490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46E23-9EA9-42E1-8673-84CD152148D0}"/>
              </a:ext>
            </a:extLst>
          </p:cNvPr>
          <p:cNvSpPr/>
          <p:nvPr/>
        </p:nvSpPr>
        <p:spPr>
          <a:xfrm>
            <a:off x="79417" y="59483"/>
            <a:ext cx="8719888" cy="461665"/>
          </a:xfrm>
          <a:prstGeom prst="rect">
            <a:avLst/>
          </a:prstGeom>
        </p:spPr>
        <p:txBody>
          <a:bodyPr wrap="none">
            <a:spAutoFit/>
          </a:bodyPr>
          <a:lstStyle/>
          <a:p>
            <a:r>
              <a:rPr lang="en-CA" sz="2400" b="1" dirty="0" err="1">
                <a:solidFill>
                  <a:srgbClr val="FF0000"/>
                </a:solidFill>
                <a:latin typeface="Times New Roman" panose="02020603050405020304" pitchFamily="18" charset="0"/>
                <a:cs typeface="Times New Roman" panose="02020603050405020304" pitchFamily="18" charset="0"/>
              </a:rPr>
              <a:t>createOrReplaceTempView</a:t>
            </a:r>
            <a:r>
              <a:rPr lang="en-CA" sz="2400" b="1" dirty="0">
                <a:solidFill>
                  <a:srgbClr val="FF0000"/>
                </a:solidFill>
                <a:latin typeface="Times New Roman" panose="02020603050405020304" pitchFamily="18" charset="0"/>
                <a:cs typeface="Times New Roman" panose="02020603050405020304" pitchFamily="18" charset="0"/>
              </a:rPr>
              <a:t> vs </a:t>
            </a:r>
            <a:r>
              <a:rPr lang="en-CA" sz="2400" b="1" dirty="0" err="1">
                <a:solidFill>
                  <a:srgbClr val="FF0000"/>
                </a:solidFill>
                <a:latin typeface="Times New Roman" panose="02020603050405020304" pitchFamily="18" charset="0"/>
                <a:cs typeface="Times New Roman" panose="02020603050405020304" pitchFamily="18" charset="0"/>
              </a:rPr>
              <a:t>createOrReplaceGlobalTempView</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93DDFB2-7709-40F6-965A-B79E13549C4D}"/>
              </a:ext>
            </a:extLst>
          </p:cNvPr>
          <p:cNvPicPr>
            <a:picLocks noChangeAspect="1"/>
          </p:cNvPicPr>
          <p:nvPr/>
        </p:nvPicPr>
        <p:blipFill>
          <a:blip r:embed="rId3"/>
          <a:stretch>
            <a:fillRect/>
          </a:stretch>
        </p:blipFill>
        <p:spPr>
          <a:xfrm>
            <a:off x="239125" y="584814"/>
            <a:ext cx="6076950" cy="676275"/>
          </a:xfrm>
          <a:prstGeom prst="rect">
            <a:avLst/>
          </a:prstGeom>
        </p:spPr>
      </p:pic>
      <p:sp>
        <p:nvSpPr>
          <p:cNvPr id="5" name="Rectangle 4">
            <a:extLst>
              <a:ext uri="{FF2B5EF4-FFF2-40B4-BE49-F238E27FC236}">
                <a16:creationId xmlns:a16="http://schemas.microsoft.com/office/drawing/2014/main" id="{6E0D77B8-D13C-4A99-A821-ABD1EB00E7B8}"/>
              </a:ext>
            </a:extLst>
          </p:cNvPr>
          <p:cNvSpPr/>
          <p:nvPr/>
        </p:nvSpPr>
        <p:spPr>
          <a:xfrm>
            <a:off x="239125" y="5146134"/>
            <a:ext cx="8665749" cy="369332"/>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Global view available to all sessions even we close the current session</a:t>
            </a:r>
          </a:p>
        </p:txBody>
      </p:sp>
      <p:sp>
        <p:nvSpPr>
          <p:cNvPr id="6" name="Rectangle 5">
            <a:extLst>
              <a:ext uri="{FF2B5EF4-FFF2-40B4-BE49-F238E27FC236}">
                <a16:creationId xmlns:a16="http://schemas.microsoft.com/office/drawing/2014/main" id="{0CEDA801-3AFB-49D2-8B37-3BCB1E0D119C}"/>
              </a:ext>
            </a:extLst>
          </p:cNvPr>
          <p:cNvSpPr/>
          <p:nvPr/>
        </p:nvSpPr>
        <p:spPr>
          <a:xfrm>
            <a:off x="79417" y="5658468"/>
            <a:ext cx="9170909" cy="1107996"/>
          </a:xfrm>
          <a:prstGeom prst="rect">
            <a:avLst/>
          </a:prstGeom>
        </p:spPr>
        <p:txBody>
          <a:bodyPr wrap="square">
            <a:spAutoFit/>
          </a:bodyPr>
          <a:lstStyle/>
          <a:p>
            <a:r>
              <a:rPr lang="en-US" sz="1600" b="1" dirty="0" err="1">
                <a:latin typeface="Times New Roman" panose="02020603050405020304" pitchFamily="18" charset="0"/>
                <a:cs typeface="Times New Roman" panose="02020603050405020304" pitchFamily="18" charset="0"/>
              </a:rPr>
              <a:t>createGlobalTempView</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view is not exist and we just creating that. we will receive an error if it exist  </a:t>
            </a:r>
          </a:p>
          <a:p>
            <a:r>
              <a:rPr lang="en-US" sz="1600" b="1" dirty="0" err="1">
                <a:latin typeface="Times New Roman" panose="02020603050405020304" pitchFamily="18" charset="0"/>
                <a:cs typeface="Times New Roman" panose="02020603050405020304" pitchFamily="18" charset="0"/>
              </a:rPr>
              <a:t>createOrReplaceGlobalTempView</a:t>
            </a:r>
            <a:r>
              <a:rPr lang="en-US" sz="1600" b="1" dirty="0">
                <a:latin typeface="Times New Roman" panose="02020603050405020304" pitchFamily="18" charset="0"/>
                <a:cs typeface="Times New Roman" panose="02020603050405020304" pitchFamily="18" charset="0"/>
              </a:rPr>
              <a:t> : </a:t>
            </a:r>
            <a:r>
              <a:rPr lang="en-US" sz="1600" dirty="0">
                <a:latin typeface="Times New Roman" panose="02020603050405020304" pitchFamily="18" charset="0"/>
                <a:cs typeface="Times New Roman" panose="02020603050405020304" pitchFamily="18" charset="0"/>
              </a:rPr>
              <a:t>It will overwrite the existing view if it exist</a:t>
            </a:r>
          </a:p>
          <a:p>
            <a:r>
              <a:rPr lang="en-US" sz="1600" b="1" dirty="0" err="1">
                <a:latin typeface="Times New Roman" panose="02020603050405020304" pitchFamily="18" charset="0"/>
                <a:cs typeface="Times New Roman" panose="02020603050405020304" pitchFamily="18" charset="0"/>
              </a:rPr>
              <a:t>createTempView</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The view is not exist and we just creating that we will receive an error if it exist</a:t>
            </a:r>
            <a:endParaRPr lang="en-US" sz="1600" b="1"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createOrReplaceTempView</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It will overwrite the existing view if it exist</a:t>
            </a:r>
            <a:endParaRPr lang="en-US" sz="1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446A699-644C-4F71-90E1-CF47C013D053}"/>
              </a:ext>
            </a:extLst>
          </p:cNvPr>
          <p:cNvPicPr>
            <a:picLocks noChangeAspect="1"/>
          </p:cNvPicPr>
          <p:nvPr/>
        </p:nvPicPr>
        <p:blipFill>
          <a:blip r:embed="rId4"/>
          <a:stretch>
            <a:fillRect/>
          </a:stretch>
        </p:blipFill>
        <p:spPr>
          <a:xfrm>
            <a:off x="79417" y="1586995"/>
            <a:ext cx="9064583" cy="3559139"/>
          </a:xfrm>
          <a:prstGeom prst="rect">
            <a:avLst/>
          </a:prstGeom>
        </p:spPr>
      </p:pic>
    </p:spTree>
    <p:extLst>
      <p:ext uri="{BB962C8B-B14F-4D97-AF65-F5344CB8AC3E}">
        <p14:creationId xmlns:p14="http://schemas.microsoft.com/office/powerpoint/2010/main" val="717363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6D5952-8C23-4113-A643-30C5E92C363C}"/>
              </a:ext>
            </a:extLst>
          </p:cNvPr>
          <p:cNvSpPr/>
          <p:nvPr/>
        </p:nvSpPr>
        <p:spPr>
          <a:xfrm>
            <a:off x="0" y="-5023"/>
            <a:ext cx="2084545" cy="707886"/>
          </a:xfrm>
          <a:prstGeom prst="rect">
            <a:avLst/>
          </a:prstGeom>
        </p:spPr>
        <p:txBody>
          <a:bodyPr wrap="none">
            <a:spAutoFit/>
          </a:bodyPr>
          <a:lstStyle/>
          <a:p>
            <a:r>
              <a:rPr lang="en-CA" sz="4000" b="1" dirty="0" err="1">
                <a:solidFill>
                  <a:srgbClr val="FF0000"/>
                </a:solidFill>
                <a:latin typeface="Times New Roman" panose="02020603050405020304" pitchFamily="18" charset="0"/>
                <a:cs typeface="Times New Roman" panose="02020603050405020304" pitchFamily="18" charset="0"/>
              </a:rPr>
              <a:t>groupBy</a:t>
            </a:r>
            <a:endParaRPr lang="en-CA" sz="4000" b="1"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F3FB3A-AF44-46DF-9C7E-A9135B9A8975}"/>
              </a:ext>
            </a:extLst>
          </p:cNvPr>
          <p:cNvPicPr>
            <a:picLocks noChangeAspect="1"/>
          </p:cNvPicPr>
          <p:nvPr/>
        </p:nvPicPr>
        <p:blipFill>
          <a:blip r:embed="rId2"/>
          <a:stretch>
            <a:fillRect/>
          </a:stretch>
        </p:blipFill>
        <p:spPr>
          <a:xfrm>
            <a:off x="68826" y="838446"/>
            <a:ext cx="9144000" cy="5672722"/>
          </a:xfrm>
          <a:prstGeom prst="rect">
            <a:avLst/>
          </a:prstGeom>
        </p:spPr>
      </p:pic>
    </p:spTree>
    <p:extLst>
      <p:ext uri="{BB962C8B-B14F-4D97-AF65-F5344CB8AC3E}">
        <p14:creationId xmlns:p14="http://schemas.microsoft.com/office/powerpoint/2010/main" val="748965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83135-9D63-492D-8A41-6A0B8BC92B50}"/>
              </a:ext>
            </a:extLst>
          </p:cNvPr>
          <p:cNvPicPr>
            <a:picLocks noChangeAspect="1"/>
          </p:cNvPicPr>
          <p:nvPr/>
        </p:nvPicPr>
        <p:blipFill>
          <a:blip r:embed="rId3"/>
          <a:stretch>
            <a:fillRect/>
          </a:stretch>
        </p:blipFill>
        <p:spPr>
          <a:xfrm>
            <a:off x="71120" y="1101620"/>
            <a:ext cx="9144000" cy="4512520"/>
          </a:xfrm>
          <a:prstGeom prst="rect">
            <a:avLst/>
          </a:prstGeom>
        </p:spPr>
      </p:pic>
    </p:spTree>
    <p:extLst>
      <p:ext uri="{BB962C8B-B14F-4D97-AF65-F5344CB8AC3E}">
        <p14:creationId xmlns:p14="http://schemas.microsoft.com/office/powerpoint/2010/main" val="4115584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4EA4BE-CD25-4C69-93FD-F312D08182DB}"/>
              </a:ext>
            </a:extLst>
          </p:cNvPr>
          <p:cNvPicPr>
            <a:picLocks noChangeAspect="1"/>
          </p:cNvPicPr>
          <p:nvPr/>
        </p:nvPicPr>
        <p:blipFill>
          <a:blip r:embed="rId3"/>
          <a:stretch>
            <a:fillRect/>
          </a:stretch>
        </p:blipFill>
        <p:spPr>
          <a:xfrm>
            <a:off x="1909762" y="2505075"/>
            <a:ext cx="5324475" cy="1847850"/>
          </a:xfrm>
          <a:prstGeom prst="rect">
            <a:avLst/>
          </a:prstGeom>
        </p:spPr>
      </p:pic>
      <p:sp>
        <p:nvSpPr>
          <p:cNvPr id="3" name="Rectangle 2">
            <a:extLst>
              <a:ext uri="{FF2B5EF4-FFF2-40B4-BE49-F238E27FC236}">
                <a16:creationId xmlns:a16="http://schemas.microsoft.com/office/drawing/2014/main" id="{0ADAE1CB-C139-42EC-9AD1-15BD88244214}"/>
              </a:ext>
            </a:extLst>
          </p:cNvPr>
          <p:cNvSpPr/>
          <p:nvPr/>
        </p:nvSpPr>
        <p:spPr>
          <a:xfrm>
            <a:off x="174602" y="141211"/>
            <a:ext cx="1553630" cy="707886"/>
          </a:xfrm>
          <a:prstGeom prst="rect">
            <a:avLst/>
          </a:prstGeom>
        </p:spPr>
        <p:txBody>
          <a:bodyPr wrap="none">
            <a:spAutoFit/>
          </a:bodyPr>
          <a:lstStyle/>
          <a:p>
            <a:r>
              <a:rPr lang="en-CA" sz="4000" b="1" dirty="0">
                <a:solidFill>
                  <a:srgbClr val="FF0000"/>
                </a:solidFill>
                <a:latin typeface="Times New Roman" panose="02020603050405020304" pitchFamily="18" charset="0"/>
                <a:cs typeface="Times New Roman" panose="02020603050405020304" pitchFamily="18" charset="0"/>
              </a:rPr>
              <a:t>Count</a:t>
            </a:r>
          </a:p>
        </p:txBody>
      </p:sp>
    </p:spTree>
    <p:extLst>
      <p:ext uri="{BB962C8B-B14F-4D97-AF65-F5344CB8AC3E}">
        <p14:creationId xmlns:p14="http://schemas.microsoft.com/office/powerpoint/2010/main" val="150627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5904"/>
          </a:xfrm>
        </p:spPr>
        <p:txBody>
          <a:bodyPr>
            <a:normAutofit/>
          </a:bodyPr>
          <a:lstStyle/>
          <a:p>
            <a:r>
              <a:rPr lang="en-US" sz="4000" b="1" dirty="0">
                <a:solidFill>
                  <a:srgbClr val="FF0000"/>
                </a:solidFill>
                <a:latin typeface="Times New Roman" panose="02020603050405020304" pitchFamily="18" charset="0"/>
                <a:ea typeface="+mn-ea"/>
                <a:cs typeface="Times New Roman" panose="02020603050405020304" pitchFamily="18" charset="0"/>
              </a:rPr>
              <a:t>Run SQL on Files</a:t>
            </a:r>
          </a:p>
        </p:txBody>
      </p:sp>
      <p:sp>
        <p:nvSpPr>
          <p:cNvPr id="3" name="Content Placeholder 2"/>
          <p:cNvSpPr>
            <a:spLocks noGrp="1"/>
          </p:cNvSpPr>
          <p:nvPr>
            <p:ph idx="1"/>
          </p:nvPr>
        </p:nvSpPr>
        <p:spPr>
          <a:xfrm>
            <a:off x="0" y="1600200"/>
            <a:ext cx="9144000" cy="4525963"/>
          </a:xfrm>
        </p:spPr>
        <p:txBody>
          <a:bodyPr/>
          <a:lstStyle/>
          <a:p>
            <a:pPr marL="0" indent="0">
              <a:buNone/>
            </a:pPr>
            <a:r>
              <a:rPr lang="en-US" sz="2400" dirty="0">
                <a:latin typeface="Times New Roman" panose="02020603050405020304" pitchFamily="18" charset="0"/>
                <a:cs typeface="Times New Roman" panose="02020603050405020304" pitchFamily="18" charset="0"/>
              </a:rPr>
              <a:t>Instead of loading a file into a dataset and selecting columns, we may run sql directly on the file: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hu-HU" sz="2000" dirty="0">
                <a:solidFill>
                  <a:srgbClr val="4A452A"/>
                </a:solidFill>
                <a:latin typeface="Times New Roman" panose="02020603050405020304" pitchFamily="18" charset="0"/>
                <a:cs typeface="Times New Roman" panose="02020603050405020304" pitchFamily="18" charset="0"/>
              </a:rPr>
              <a:t>val salesRecords = </a:t>
            </a:r>
            <a:r>
              <a:rPr lang="hu-HU" sz="2000" dirty="0">
                <a:solidFill>
                  <a:srgbClr val="FF0000"/>
                </a:solidFill>
                <a:latin typeface="Times New Roman" panose="02020603050405020304" pitchFamily="18" charset="0"/>
                <a:cs typeface="Times New Roman" panose="02020603050405020304" pitchFamily="18" charset="0"/>
              </a:rPr>
              <a:t>spark.sql</a:t>
            </a:r>
            <a:r>
              <a:rPr lang="hu-HU" sz="2000" dirty="0">
                <a:solidFill>
                  <a:srgbClr val="4A452A"/>
                </a:solidFill>
                <a:latin typeface="Times New Roman" panose="02020603050405020304" pitchFamily="18" charset="0"/>
                <a:cs typeface="Times New Roman" panose="02020603050405020304" pitchFamily="18" charset="0"/>
              </a:rPr>
              <a:t>("SELECT * FROM csv.`</a:t>
            </a:r>
            <a:r>
              <a:rPr lang="en-US" sz="2000" dirty="0">
                <a:solidFill>
                  <a:srgbClr val="4A452A"/>
                </a:solidFill>
                <a:latin typeface="Times New Roman" panose="02020603050405020304" pitchFamily="18" charset="0"/>
                <a:cs typeface="Times New Roman" panose="02020603050405020304" pitchFamily="18" charset="0"/>
              </a:rPr>
              <a:t>/Users/</a:t>
            </a:r>
            <a:r>
              <a:rPr lang="en-US" sz="2000" dirty="0" err="1">
                <a:solidFill>
                  <a:srgbClr val="4A452A"/>
                </a:solidFill>
                <a:latin typeface="Times New Roman" panose="02020603050405020304" pitchFamily="18" charset="0"/>
                <a:cs typeface="Times New Roman" panose="02020603050405020304" pitchFamily="18" charset="0"/>
              </a:rPr>
              <a:t>hdpuser</a:t>
            </a:r>
            <a:r>
              <a:rPr lang="en-US" sz="2000" dirty="0">
                <a:solidFill>
                  <a:srgbClr val="4A452A"/>
                </a:solidFill>
                <a:latin typeface="Times New Roman" panose="02020603050405020304" pitchFamily="18" charset="0"/>
                <a:cs typeface="Times New Roman" panose="02020603050405020304" pitchFamily="18" charset="0"/>
              </a:rPr>
              <a:t>/DocumentsSalesJan2009.csv</a:t>
            </a:r>
            <a:r>
              <a:rPr lang="hu-HU" sz="2000" dirty="0">
                <a:solidFill>
                  <a:srgbClr val="4A452A"/>
                </a:solidFill>
              </a:rPr>
              <a:t>`")</a:t>
            </a:r>
            <a:endParaRPr lang="en-US" sz="2000" dirty="0">
              <a:solidFill>
                <a:srgbClr val="4A452A"/>
              </a:solidFill>
            </a:endParaRPr>
          </a:p>
        </p:txBody>
      </p:sp>
    </p:spTree>
    <p:extLst>
      <p:ext uri="{BB962C8B-B14F-4D97-AF65-F5344CB8AC3E}">
        <p14:creationId xmlns:p14="http://schemas.microsoft.com/office/powerpoint/2010/main" val="2364905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100749-5876-4B3B-953E-B66F97A60F3B}"/>
              </a:ext>
            </a:extLst>
          </p:cNvPr>
          <p:cNvPicPr>
            <a:picLocks noChangeAspect="1"/>
          </p:cNvPicPr>
          <p:nvPr/>
        </p:nvPicPr>
        <p:blipFill>
          <a:blip r:embed="rId3"/>
          <a:stretch>
            <a:fillRect/>
          </a:stretch>
        </p:blipFill>
        <p:spPr>
          <a:xfrm>
            <a:off x="0" y="629767"/>
            <a:ext cx="9144000" cy="4275505"/>
          </a:xfrm>
          <a:prstGeom prst="rect">
            <a:avLst/>
          </a:prstGeom>
        </p:spPr>
      </p:pic>
      <p:pic>
        <p:nvPicPr>
          <p:cNvPr id="3" name="Picture 2">
            <a:extLst>
              <a:ext uri="{FF2B5EF4-FFF2-40B4-BE49-F238E27FC236}">
                <a16:creationId xmlns:a16="http://schemas.microsoft.com/office/drawing/2014/main" id="{309B22B5-9AF4-44B8-A896-38B370FDD554}"/>
              </a:ext>
            </a:extLst>
          </p:cNvPr>
          <p:cNvPicPr>
            <a:picLocks noChangeAspect="1"/>
          </p:cNvPicPr>
          <p:nvPr/>
        </p:nvPicPr>
        <p:blipFill>
          <a:blip r:embed="rId4"/>
          <a:stretch>
            <a:fillRect/>
          </a:stretch>
        </p:blipFill>
        <p:spPr>
          <a:xfrm>
            <a:off x="2039464" y="2432059"/>
            <a:ext cx="6915671" cy="4177726"/>
          </a:xfrm>
          <a:prstGeom prst="rect">
            <a:avLst/>
          </a:prstGeom>
        </p:spPr>
      </p:pic>
      <p:sp>
        <p:nvSpPr>
          <p:cNvPr id="4" name="Rectangle 3">
            <a:extLst>
              <a:ext uri="{FF2B5EF4-FFF2-40B4-BE49-F238E27FC236}">
                <a16:creationId xmlns:a16="http://schemas.microsoft.com/office/drawing/2014/main" id="{EBC0DF31-490D-4B46-9E89-D6F496A86942}"/>
              </a:ext>
            </a:extLst>
          </p:cNvPr>
          <p:cNvSpPr/>
          <p:nvPr/>
        </p:nvSpPr>
        <p:spPr>
          <a:xfrm>
            <a:off x="0" y="0"/>
            <a:ext cx="4363695" cy="707886"/>
          </a:xfrm>
          <a:prstGeom prst="rect">
            <a:avLst/>
          </a:prstGeom>
        </p:spPr>
        <p:txBody>
          <a:bodyPr wrap="none">
            <a:spAutoFit/>
          </a:bodyPr>
          <a:lstStyle/>
          <a:p>
            <a:r>
              <a:rPr lang="en-CA" sz="4000" b="1" dirty="0" err="1">
                <a:solidFill>
                  <a:srgbClr val="FF0000"/>
                </a:solidFill>
                <a:latin typeface="Times New Roman" panose="02020603050405020304" pitchFamily="18" charset="0"/>
                <a:cs typeface="Times New Roman" panose="02020603050405020304" pitchFamily="18" charset="0"/>
              </a:rPr>
              <a:t>spark.sql</a:t>
            </a:r>
            <a:r>
              <a:rPr lang="en-CA" sz="4000" b="1" dirty="0">
                <a:solidFill>
                  <a:srgbClr val="FF0000"/>
                </a:solidFill>
                <a:latin typeface="Times New Roman" panose="02020603050405020304" pitchFamily="18" charset="0"/>
                <a:cs typeface="Times New Roman" panose="02020603050405020304" pitchFamily="18" charset="0"/>
              </a:rPr>
              <a:t>("Select)  </a:t>
            </a:r>
          </a:p>
        </p:txBody>
      </p:sp>
      <p:sp>
        <p:nvSpPr>
          <p:cNvPr id="5" name="Rectangle 4">
            <a:extLst>
              <a:ext uri="{FF2B5EF4-FFF2-40B4-BE49-F238E27FC236}">
                <a16:creationId xmlns:a16="http://schemas.microsoft.com/office/drawing/2014/main" id="{2236BC2D-CFF9-4D1F-B1AB-51E1FE34DEA5}"/>
              </a:ext>
            </a:extLst>
          </p:cNvPr>
          <p:cNvSpPr/>
          <p:nvPr/>
        </p:nvSpPr>
        <p:spPr>
          <a:xfrm>
            <a:off x="4572000" y="6440508"/>
            <a:ext cx="4572000" cy="338554"/>
          </a:xfrm>
          <a:prstGeom prst="rect">
            <a:avLst/>
          </a:prstGeom>
        </p:spPr>
        <p:txBody>
          <a:bodyPr>
            <a:spAutoFit/>
          </a:bodyPr>
          <a:lstStyle/>
          <a:p>
            <a:r>
              <a:rPr lang="en-CA" sz="1600" dirty="0">
                <a:solidFill>
                  <a:srgbClr val="FF0000"/>
                </a:solidFill>
                <a:latin typeface="Times New Roman" panose="02020603050405020304" pitchFamily="18" charset="0"/>
                <a:cs typeface="Times New Roman" panose="02020603050405020304" pitchFamily="18" charset="0"/>
              </a:rPr>
              <a:t>We apply sql on the file directly not in the data frame</a:t>
            </a:r>
          </a:p>
        </p:txBody>
      </p:sp>
    </p:spTree>
    <p:extLst>
      <p:ext uri="{BB962C8B-B14F-4D97-AF65-F5344CB8AC3E}">
        <p14:creationId xmlns:p14="http://schemas.microsoft.com/office/powerpoint/2010/main" val="1135973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EFE33F-8486-4C99-A0F9-B1274896F32F}"/>
              </a:ext>
            </a:extLst>
          </p:cNvPr>
          <p:cNvPicPr>
            <a:picLocks noChangeAspect="1"/>
          </p:cNvPicPr>
          <p:nvPr/>
        </p:nvPicPr>
        <p:blipFill>
          <a:blip r:embed="rId3"/>
          <a:stretch>
            <a:fillRect/>
          </a:stretch>
        </p:blipFill>
        <p:spPr>
          <a:xfrm>
            <a:off x="0" y="925578"/>
            <a:ext cx="9144000" cy="4111898"/>
          </a:xfrm>
          <a:prstGeom prst="rect">
            <a:avLst/>
          </a:prstGeom>
        </p:spPr>
      </p:pic>
      <p:sp>
        <p:nvSpPr>
          <p:cNvPr id="3" name="Rectangle 2">
            <a:extLst>
              <a:ext uri="{FF2B5EF4-FFF2-40B4-BE49-F238E27FC236}">
                <a16:creationId xmlns:a16="http://schemas.microsoft.com/office/drawing/2014/main" id="{DA497F15-2C69-4F7B-9D35-7942DF198676}"/>
              </a:ext>
            </a:extLst>
          </p:cNvPr>
          <p:cNvSpPr/>
          <p:nvPr/>
        </p:nvSpPr>
        <p:spPr>
          <a:xfrm>
            <a:off x="212033" y="6221451"/>
            <a:ext cx="3850221" cy="369332"/>
          </a:xfrm>
          <a:prstGeom prst="rect">
            <a:avLst/>
          </a:prstGeom>
        </p:spPr>
        <p:txBody>
          <a:bodyPr wrap="none">
            <a:spAutoFit/>
          </a:bodyPr>
          <a:lstStyle/>
          <a:p>
            <a:r>
              <a:rPr lang="en-CA" dirty="0">
                <a:solidFill>
                  <a:srgbClr val="FF0000"/>
                </a:solidFill>
              </a:rPr>
              <a:t>Apply in file rather than the data frame</a:t>
            </a:r>
          </a:p>
        </p:txBody>
      </p:sp>
    </p:spTree>
    <p:extLst>
      <p:ext uri="{BB962C8B-B14F-4D97-AF65-F5344CB8AC3E}">
        <p14:creationId xmlns:p14="http://schemas.microsoft.com/office/powerpoint/2010/main" val="767076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739528-AFB4-4C4C-9B26-0B41E4F6EBE7}"/>
              </a:ext>
            </a:extLst>
          </p:cNvPr>
          <p:cNvSpPr/>
          <p:nvPr/>
        </p:nvSpPr>
        <p:spPr>
          <a:xfrm>
            <a:off x="68934" y="0"/>
            <a:ext cx="2069797" cy="646331"/>
          </a:xfrm>
          <a:prstGeom prst="rect">
            <a:avLst/>
          </a:prstGeom>
        </p:spPr>
        <p:txBody>
          <a:bodyPr wrap="none">
            <a:spAutoFit/>
          </a:bodyPr>
          <a:lstStyle/>
          <a:p>
            <a:r>
              <a:rPr lang="en-CA" sz="3600" b="1" dirty="0" err="1">
                <a:solidFill>
                  <a:srgbClr val="FF0000"/>
                </a:solidFill>
                <a:latin typeface="Times New Roman" panose="02020603050405020304" pitchFamily="18" charset="0"/>
                <a:cs typeface="Times New Roman" panose="02020603050405020304" pitchFamily="18" charset="0"/>
              </a:rPr>
              <a:t>Spark.sql</a:t>
            </a:r>
            <a:endParaRPr lang="en-CA" sz="3600" b="1"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0E2E881-5C23-4C4F-A67A-1E029C346976}"/>
              </a:ext>
            </a:extLst>
          </p:cNvPr>
          <p:cNvSpPr/>
          <p:nvPr/>
        </p:nvSpPr>
        <p:spPr>
          <a:xfrm>
            <a:off x="265472" y="5585455"/>
            <a:ext cx="8554064" cy="923330"/>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The entire things happening in memory .We do not have any </a:t>
            </a:r>
            <a:r>
              <a:rPr lang="en-CA" dirty="0" err="1">
                <a:solidFill>
                  <a:srgbClr val="FF0000"/>
                </a:solidFill>
                <a:latin typeface="Times New Roman" panose="02020603050405020304" pitchFamily="18" charset="0"/>
                <a:cs typeface="Times New Roman" panose="02020603050405020304" pitchFamily="18" charset="0"/>
              </a:rPr>
              <a:t>db</a:t>
            </a:r>
            <a:endParaRPr lang="en-CA" dirty="0">
              <a:solidFill>
                <a:srgbClr val="FF0000"/>
              </a:solidFill>
              <a:latin typeface="Times New Roman" panose="02020603050405020304" pitchFamily="18" charset="0"/>
              <a:cs typeface="Times New Roman" panose="02020603050405020304" pitchFamily="18" charset="0"/>
            </a:endParaRPr>
          </a:p>
          <a:p>
            <a:r>
              <a:rPr lang="en-CA" dirty="0">
                <a:solidFill>
                  <a:srgbClr val="FF0000"/>
                </a:solidFill>
                <a:latin typeface="Times New Roman" panose="02020603050405020304" pitchFamily="18" charset="0"/>
                <a:cs typeface="Times New Roman" panose="02020603050405020304" pitchFamily="18" charset="0"/>
              </a:rPr>
              <a:t>Every thing happening in memory .</a:t>
            </a:r>
            <a:r>
              <a:rPr lang="en-CA" b="1" dirty="0">
                <a:solidFill>
                  <a:srgbClr val="FF0000"/>
                </a:solidFill>
                <a:latin typeface="Times New Roman" panose="02020603050405020304" pitchFamily="18" charset="0"/>
                <a:cs typeface="Times New Roman" panose="02020603050405020304" pitchFamily="18" charset="0"/>
              </a:rPr>
              <a:t>Spark is In memory </a:t>
            </a:r>
            <a:r>
              <a:rPr lang="en-CA" b="1" dirty="0" err="1">
                <a:solidFill>
                  <a:srgbClr val="FF0000"/>
                </a:solidFill>
                <a:latin typeface="Times New Roman" panose="02020603050405020304" pitchFamily="18" charset="0"/>
                <a:cs typeface="Times New Roman" panose="02020603050405020304" pitchFamily="18" charset="0"/>
              </a:rPr>
              <a:t>db</a:t>
            </a:r>
            <a:r>
              <a:rPr lang="en-CA" b="1" dirty="0">
                <a:solidFill>
                  <a:srgbClr val="FF0000"/>
                </a:solidFill>
                <a:latin typeface="Times New Roman" panose="02020603050405020304" pitchFamily="18" charset="0"/>
                <a:cs typeface="Times New Roman" panose="02020603050405020304" pitchFamily="18" charset="0"/>
              </a:rPr>
              <a:t> </a:t>
            </a:r>
            <a:r>
              <a:rPr lang="en-CA" dirty="0">
                <a:solidFill>
                  <a:srgbClr val="FF0000"/>
                </a:solidFill>
                <a:latin typeface="Times New Roman" panose="02020603050405020304" pitchFamily="18" charset="0"/>
                <a:cs typeface="Times New Roman" panose="02020603050405020304" pitchFamily="18" charset="0"/>
              </a:rPr>
              <a:t>.Any thing you do in any </a:t>
            </a:r>
            <a:r>
              <a:rPr lang="en-CA" dirty="0" err="1">
                <a:solidFill>
                  <a:srgbClr val="FF0000"/>
                </a:solidFill>
                <a:latin typeface="Times New Roman" panose="02020603050405020304" pitchFamily="18" charset="0"/>
                <a:cs typeface="Times New Roman" panose="02020603050405020304" pitchFamily="18" charset="0"/>
              </a:rPr>
              <a:t>db</a:t>
            </a:r>
            <a:r>
              <a:rPr lang="en-CA" dirty="0">
                <a:solidFill>
                  <a:srgbClr val="FF0000"/>
                </a:solidFill>
                <a:latin typeface="Times New Roman" panose="02020603050405020304" pitchFamily="18" charset="0"/>
                <a:cs typeface="Times New Roman" panose="02020603050405020304" pitchFamily="18" charset="0"/>
              </a:rPr>
              <a:t> you can do it here too.</a:t>
            </a:r>
          </a:p>
        </p:txBody>
      </p:sp>
      <p:pic>
        <p:nvPicPr>
          <p:cNvPr id="6" name="Picture 5">
            <a:extLst>
              <a:ext uri="{FF2B5EF4-FFF2-40B4-BE49-F238E27FC236}">
                <a16:creationId xmlns:a16="http://schemas.microsoft.com/office/drawing/2014/main" id="{310CCF5E-5952-48C9-940E-41E35622F6F5}"/>
              </a:ext>
            </a:extLst>
          </p:cNvPr>
          <p:cNvPicPr>
            <a:picLocks noChangeAspect="1"/>
          </p:cNvPicPr>
          <p:nvPr/>
        </p:nvPicPr>
        <p:blipFill>
          <a:blip r:embed="rId3"/>
          <a:stretch>
            <a:fillRect/>
          </a:stretch>
        </p:blipFill>
        <p:spPr>
          <a:xfrm>
            <a:off x="68933" y="741399"/>
            <a:ext cx="9006731" cy="4649308"/>
          </a:xfrm>
          <a:prstGeom prst="rect">
            <a:avLst/>
          </a:prstGeom>
        </p:spPr>
      </p:pic>
    </p:spTree>
    <p:extLst>
      <p:ext uri="{BB962C8B-B14F-4D97-AF65-F5344CB8AC3E}">
        <p14:creationId xmlns:p14="http://schemas.microsoft.com/office/powerpoint/2010/main" val="3074603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721070-11D6-45BF-B544-E7922D7D69BE}"/>
              </a:ext>
            </a:extLst>
          </p:cNvPr>
          <p:cNvPicPr>
            <a:picLocks noChangeAspect="1"/>
          </p:cNvPicPr>
          <p:nvPr/>
        </p:nvPicPr>
        <p:blipFill>
          <a:blip r:embed="rId2"/>
          <a:stretch>
            <a:fillRect/>
          </a:stretch>
        </p:blipFill>
        <p:spPr>
          <a:xfrm>
            <a:off x="0" y="0"/>
            <a:ext cx="9144000" cy="1128565"/>
          </a:xfrm>
          <a:prstGeom prst="rect">
            <a:avLst/>
          </a:prstGeom>
        </p:spPr>
      </p:pic>
      <p:pic>
        <p:nvPicPr>
          <p:cNvPr id="3" name="Picture 2">
            <a:extLst>
              <a:ext uri="{FF2B5EF4-FFF2-40B4-BE49-F238E27FC236}">
                <a16:creationId xmlns:a16="http://schemas.microsoft.com/office/drawing/2014/main" id="{87B58648-20D2-417E-A9CB-6CFE6782D23D}"/>
              </a:ext>
            </a:extLst>
          </p:cNvPr>
          <p:cNvPicPr>
            <a:picLocks noChangeAspect="1"/>
          </p:cNvPicPr>
          <p:nvPr/>
        </p:nvPicPr>
        <p:blipFill>
          <a:blip r:embed="rId3"/>
          <a:stretch>
            <a:fillRect/>
          </a:stretch>
        </p:blipFill>
        <p:spPr>
          <a:xfrm>
            <a:off x="0" y="1128565"/>
            <a:ext cx="8642794" cy="5854796"/>
          </a:xfrm>
          <a:prstGeom prst="rect">
            <a:avLst/>
          </a:prstGeom>
        </p:spPr>
      </p:pic>
    </p:spTree>
    <p:extLst>
      <p:ext uri="{BB962C8B-B14F-4D97-AF65-F5344CB8AC3E}">
        <p14:creationId xmlns:p14="http://schemas.microsoft.com/office/powerpoint/2010/main" val="2124719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322"/>
            <a:ext cx="8229600" cy="797078"/>
          </a:xfrm>
        </p:spPr>
        <p:txBody>
          <a:bodyPr>
            <a:normAutofit/>
          </a:bodyPr>
          <a:lstStyle/>
          <a:p>
            <a:r>
              <a:rPr lang="en-US" sz="3600" b="1" dirty="0">
                <a:solidFill>
                  <a:srgbClr val="FF0000"/>
                </a:solidFill>
                <a:latin typeface="Times New Roman" panose="02020603050405020304" pitchFamily="18" charset="0"/>
                <a:ea typeface="+mn-ea"/>
                <a:cs typeface="Times New Roman" panose="02020603050405020304" pitchFamily="18" charset="0"/>
              </a:rPr>
              <a:t>Write Data</a:t>
            </a:r>
          </a:p>
        </p:txBody>
      </p:sp>
      <p:sp>
        <p:nvSpPr>
          <p:cNvPr id="3" name="Content Placeholder 2"/>
          <p:cNvSpPr>
            <a:spLocks noGrp="1"/>
          </p:cNvSpPr>
          <p:nvPr>
            <p:ph idx="1"/>
          </p:nvPr>
        </p:nvSpPr>
        <p:spPr>
          <a:xfrm>
            <a:off x="275303" y="1366684"/>
            <a:ext cx="8642555" cy="4847303"/>
          </a:xfrm>
        </p:spPr>
        <p:txBody>
          <a:bodyPr>
            <a:normAutofit/>
          </a:bodyPr>
          <a:lstStyle/>
          <a:p>
            <a:r>
              <a:rPr lang="en-US" sz="1800" dirty="0">
                <a:latin typeface="Times New Roman" panose="02020603050405020304" pitchFamily="18" charset="0"/>
                <a:cs typeface="Times New Roman" panose="02020603050405020304" pitchFamily="18" charset="0"/>
              </a:rPr>
              <a:t>The write functions are quite similar to the load functions</a:t>
            </a:r>
          </a:p>
          <a:p>
            <a:r>
              <a:rPr lang="en-US" sz="1800" dirty="0">
                <a:latin typeface="Times New Roman" panose="02020603050405020304" pitchFamily="18" charset="0"/>
                <a:cs typeface="Times New Roman" panose="02020603050405020304" pitchFamily="18" charset="0"/>
              </a:rPr>
              <a:t>The following will write the contents of the “</a:t>
            </a:r>
            <a:r>
              <a:rPr lang="en-US" sz="1800" dirty="0" err="1">
                <a:latin typeface="Times New Roman" panose="02020603050405020304" pitchFamily="18" charset="0"/>
                <a:cs typeface="Times New Roman" panose="02020603050405020304" pitchFamily="18" charset="0"/>
              </a:rPr>
              <a:t>salesRecords</a:t>
            </a:r>
            <a:r>
              <a:rPr lang="en-US" sz="1800" dirty="0">
                <a:latin typeface="Times New Roman" panose="02020603050405020304" pitchFamily="18" charset="0"/>
                <a:cs typeface="Times New Roman" panose="02020603050405020304" pitchFamily="18" charset="0"/>
              </a:rPr>
              <a:t>” dataset in the default format:</a:t>
            </a:r>
          </a:p>
          <a:p>
            <a:pPr marL="0" indent="0">
              <a:buNone/>
            </a:pPr>
            <a:r>
              <a:rPr lang="en-US" sz="1800" dirty="0">
                <a:solidFill>
                  <a:schemeClr val="bg2">
                    <a:lumMod val="25000"/>
                  </a:schemeClr>
                </a:solidFill>
                <a:latin typeface="Times New Roman" panose="02020603050405020304" pitchFamily="18" charset="0"/>
                <a:cs typeface="Times New Roman" panose="02020603050405020304" pitchFamily="18" charset="0"/>
              </a:rPr>
              <a:t>	</a:t>
            </a:r>
            <a:r>
              <a:rPr lang="en-US" sz="1800" dirty="0" err="1">
                <a:solidFill>
                  <a:schemeClr val="bg2">
                    <a:lumMod val="25000"/>
                  </a:schemeClr>
                </a:solidFill>
                <a:latin typeface="Times New Roman" panose="02020603050405020304" pitchFamily="18" charset="0"/>
                <a:cs typeface="Times New Roman" panose="02020603050405020304" pitchFamily="18" charset="0"/>
              </a:rPr>
              <a:t>salesRecords.write.save</a:t>
            </a:r>
            <a:r>
              <a:rPr lang="en-US" sz="1800" dirty="0">
                <a:solidFill>
                  <a:schemeClr val="bg2">
                    <a:lumMod val="25000"/>
                  </a:schemeClr>
                </a:solidFill>
                <a:latin typeface="Times New Roman" panose="02020603050405020304" pitchFamily="18" charset="0"/>
                <a:cs typeface="Times New Roman" panose="02020603050405020304" pitchFamily="18" charset="0"/>
              </a:rPr>
              <a:t>(“/Users/</a:t>
            </a:r>
            <a:r>
              <a:rPr lang="en-US" sz="1800" dirty="0" err="1">
                <a:solidFill>
                  <a:schemeClr val="bg2">
                    <a:lumMod val="25000"/>
                  </a:schemeClr>
                </a:solidFill>
                <a:latin typeface="Times New Roman" panose="02020603050405020304" pitchFamily="18" charset="0"/>
                <a:cs typeface="Times New Roman" panose="02020603050405020304" pitchFamily="18" charset="0"/>
              </a:rPr>
              <a:t>hadoop</a:t>
            </a:r>
            <a:r>
              <a:rPr lang="en-US" sz="1800" dirty="0">
                <a:solidFill>
                  <a:schemeClr val="bg2">
                    <a:lumMod val="25000"/>
                  </a:schemeClr>
                </a:solidFill>
                <a:latin typeface="Times New Roman" panose="02020603050405020304" pitchFamily="18" charset="0"/>
                <a:cs typeface="Times New Roman" panose="02020603050405020304" pitchFamily="18" charset="0"/>
              </a:rPr>
              <a:t>-user/Documents/output”)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To write using in a specific format, either change the default format or specify the format, like:</a:t>
            </a:r>
          </a:p>
          <a:p>
            <a:pPr marL="0" indent="0">
              <a:buNone/>
            </a:pPr>
            <a:r>
              <a:rPr lang="en-US" sz="1800" dirty="0">
                <a:solidFill>
                  <a:schemeClr val="bg2">
                    <a:lumMod val="25000"/>
                  </a:schemeClr>
                </a:solidFill>
                <a:latin typeface="Times New Roman" panose="02020603050405020304" pitchFamily="18" charset="0"/>
                <a:cs typeface="Times New Roman" panose="02020603050405020304" pitchFamily="18" charset="0"/>
              </a:rPr>
              <a:t>	</a:t>
            </a:r>
            <a:r>
              <a:rPr lang="en-US" sz="1800" dirty="0" err="1">
                <a:solidFill>
                  <a:schemeClr val="bg2">
                    <a:lumMod val="25000"/>
                  </a:schemeClr>
                </a:solidFill>
                <a:latin typeface="Times New Roman" panose="02020603050405020304" pitchFamily="18" charset="0"/>
                <a:cs typeface="Times New Roman" panose="02020603050405020304" pitchFamily="18" charset="0"/>
              </a:rPr>
              <a:t>salesRecords.write</a:t>
            </a:r>
            <a:endParaRPr lang="en-US" sz="1800" dirty="0">
              <a:solidFill>
                <a:schemeClr val="bg2">
                  <a:lumMod val="25000"/>
                </a:schemeClr>
              </a:solidFill>
              <a:latin typeface="Times New Roman" panose="02020603050405020304" pitchFamily="18" charset="0"/>
              <a:cs typeface="Times New Roman" panose="02020603050405020304" pitchFamily="18" charset="0"/>
            </a:endParaRPr>
          </a:p>
          <a:p>
            <a:pPr marL="0" indent="0">
              <a:buNone/>
            </a:pPr>
            <a:r>
              <a:rPr lang="en-US" sz="1800" dirty="0">
                <a:solidFill>
                  <a:schemeClr val="bg2">
                    <a:lumMod val="25000"/>
                  </a:schemeClr>
                </a:solidFill>
                <a:latin typeface="Times New Roman" panose="02020603050405020304" pitchFamily="18" charset="0"/>
                <a:cs typeface="Times New Roman" panose="02020603050405020304" pitchFamily="18" charset="0"/>
              </a:rPr>
              <a:t>		.format(“</a:t>
            </a:r>
            <a:r>
              <a:rPr lang="en-US" sz="1800" dirty="0" err="1">
                <a:solidFill>
                  <a:schemeClr val="bg2">
                    <a:lumMod val="25000"/>
                  </a:schemeClr>
                </a:solidFill>
                <a:latin typeface="Times New Roman" panose="02020603050405020304" pitchFamily="18" charset="0"/>
                <a:cs typeface="Times New Roman" panose="02020603050405020304" pitchFamily="18" charset="0"/>
              </a:rPr>
              <a:t>csv</a:t>
            </a:r>
            <a:r>
              <a:rPr lang="en-US" sz="1800" dirty="0">
                <a:solidFill>
                  <a:schemeClr val="bg2">
                    <a:lumMod val="25000"/>
                  </a:schemeClr>
                </a:solidFill>
                <a:latin typeface="Times New Roman" panose="02020603050405020304" pitchFamily="18" charset="0"/>
                <a:cs typeface="Times New Roman" panose="02020603050405020304" pitchFamily="18" charset="0"/>
              </a:rPr>
              <a:t>”)</a:t>
            </a:r>
          </a:p>
          <a:p>
            <a:pPr marL="0" indent="0">
              <a:buNone/>
            </a:pPr>
            <a:r>
              <a:rPr lang="en-US" sz="1800" dirty="0">
                <a:solidFill>
                  <a:schemeClr val="bg2">
                    <a:lumMod val="25000"/>
                  </a:schemeClr>
                </a:solidFill>
                <a:latin typeface="Times New Roman" panose="02020603050405020304" pitchFamily="18" charset="0"/>
                <a:cs typeface="Times New Roman" panose="02020603050405020304" pitchFamily="18" charset="0"/>
              </a:rPr>
              <a:t>		.save(“/Users/</a:t>
            </a:r>
            <a:r>
              <a:rPr lang="en-US" sz="1800" dirty="0" err="1">
                <a:solidFill>
                  <a:schemeClr val="bg2">
                    <a:lumMod val="25000"/>
                  </a:schemeClr>
                </a:solidFill>
                <a:latin typeface="Times New Roman" panose="02020603050405020304" pitchFamily="18" charset="0"/>
                <a:cs typeface="Times New Roman" panose="02020603050405020304" pitchFamily="18" charset="0"/>
              </a:rPr>
              <a:t>hadoop</a:t>
            </a:r>
            <a:r>
              <a:rPr lang="en-US" sz="1800" dirty="0">
                <a:solidFill>
                  <a:schemeClr val="bg2">
                    <a:lumMod val="25000"/>
                  </a:schemeClr>
                </a:solidFill>
                <a:latin typeface="Times New Roman" panose="02020603050405020304" pitchFamily="18" charset="0"/>
                <a:cs typeface="Times New Roman" panose="02020603050405020304" pitchFamily="18" charset="0"/>
              </a:rPr>
              <a:t>-user/Documents/output”)</a:t>
            </a:r>
          </a:p>
          <a:p>
            <a:r>
              <a:rPr lang="en-US" sz="1800" dirty="0">
                <a:latin typeface="Times New Roman" panose="02020603050405020304" pitchFamily="18" charset="0"/>
                <a:cs typeface="Times New Roman" panose="02020603050405020304" pitchFamily="18" charset="0"/>
              </a:rPr>
              <a:t>Like in read, options, applicable to the specific data source, can be specified:</a:t>
            </a:r>
          </a:p>
          <a:p>
            <a:pPr marL="0" indent="0">
              <a:buNone/>
            </a:pPr>
            <a:r>
              <a:rPr lang="en-US" sz="1800" dirty="0">
                <a:solidFill>
                  <a:schemeClr val="bg2">
                    <a:lumMod val="25000"/>
                  </a:schemeClr>
                </a:solidFill>
                <a:latin typeface="Times New Roman" panose="02020603050405020304" pitchFamily="18" charset="0"/>
                <a:cs typeface="Times New Roman" panose="02020603050405020304" pitchFamily="18" charset="0"/>
              </a:rPr>
              <a:t>	</a:t>
            </a:r>
            <a:r>
              <a:rPr lang="en-US" sz="1800" dirty="0" err="1">
                <a:solidFill>
                  <a:schemeClr val="bg2">
                    <a:lumMod val="25000"/>
                  </a:schemeClr>
                </a:solidFill>
                <a:latin typeface="Times New Roman" panose="02020603050405020304" pitchFamily="18" charset="0"/>
                <a:cs typeface="Times New Roman" panose="02020603050405020304" pitchFamily="18" charset="0"/>
              </a:rPr>
              <a:t>salesRecords.write</a:t>
            </a:r>
            <a:endParaRPr lang="en-US" sz="1800" dirty="0">
              <a:solidFill>
                <a:schemeClr val="bg2">
                  <a:lumMod val="25000"/>
                </a:schemeClr>
              </a:solidFill>
              <a:latin typeface="Times New Roman" panose="02020603050405020304" pitchFamily="18" charset="0"/>
              <a:cs typeface="Times New Roman" panose="02020603050405020304" pitchFamily="18" charset="0"/>
            </a:endParaRPr>
          </a:p>
          <a:p>
            <a:pPr marL="0" indent="0">
              <a:buNone/>
            </a:pPr>
            <a:r>
              <a:rPr lang="en-US" sz="1800" dirty="0">
                <a:solidFill>
                  <a:schemeClr val="bg2">
                    <a:lumMod val="25000"/>
                  </a:schemeClr>
                </a:solidFill>
                <a:latin typeface="Times New Roman" panose="02020603050405020304" pitchFamily="18" charset="0"/>
                <a:cs typeface="Times New Roman" panose="02020603050405020304" pitchFamily="18" charset="0"/>
              </a:rPr>
              <a:t>		.format(“</a:t>
            </a:r>
            <a:r>
              <a:rPr lang="en-US" sz="1800" dirty="0" err="1">
                <a:solidFill>
                  <a:schemeClr val="bg2">
                    <a:lumMod val="25000"/>
                  </a:schemeClr>
                </a:solidFill>
                <a:latin typeface="Times New Roman" panose="02020603050405020304" pitchFamily="18" charset="0"/>
                <a:cs typeface="Times New Roman" panose="02020603050405020304" pitchFamily="18" charset="0"/>
              </a:rPr>
              <a:t>csv</a:t>
            </a:r>
            <a:r>
              <a:rPr lang="en-US" sz="1800" dirty="0">
                <a:solidFill>
                  <a:schemeClr val="bg2">
                    <a:lumMod val="25000"/>
                  </a:schemeClr>
                </a:solidFill>
                <a:latin typeface="Times New Roman" panose="02020603050405020304" pitchFamily="18" charset="0"/>
                <a:cs typeface="Times New Roman" panose="02020603050405020304" pitchFamily="18" charset="0"/>
              </a:rPr>
              <a:t>”)</a:t>
            </a:r>
          </a:p>
          <a:p>
            <a:pPr marL="0" indent="0">
              <a:buNone/>
            </a:pPr>
            <a:r>
              <a:rPr lang="en-US" sz="1800" dirty="0">
                <a:solidFill>
                  <a:schemeClr val="bg2">
                    <a:lumMod val="25000"/>
                  </a:schemeClr>
                </a:solidFill>
                <a:latin typeface="Times New Roman" panose="02020603050405020304" pitchFamily="18" charset="0"/>
                <a:cs typeface="Times New Roman" panose="02020603050405020304" pitchFamily="18" charset="0"/>
              </a:rPr>
              <a:t>		.option(“header”, true)</a:t>
            </a:r>
          </a:p>
          <a:p>
            <a:pPr marL="0" indent="0">
              <a:buNone/>
            </a:pPr>
            <a:r>
              <a:rPr lang="en-US" sz="1800" dirty="0">
                <a:solidFill>
                  <a:schemeClr val="bg2">
                    <a:lumMod val="25000"/>
                  </a:schemeClr>
                </a:solidFill>
                <a:latin typeface="Times New Roman" panose="02020603050405020304" pitchFamily="18" charset="0"/>
                <a:cs typeface="Times New Roman" panose="02020603050405020304" pitchFamily="18" charset="0"/>
              </a:rPr>
              <a:t>		.save(“/Users/</a:t>
            </a:r>
            <a:r>
              <a:rPr lang="en-US" sz="1800" dirty="0" err="1">
                <a:solidFill>
                  <a:schemeClr val="bg2">
                    <a:lumMod val="25000"/>
                  </a:schemeClr>
                </a:solidFill>
                <a:latin typeface="Times New Roman" panose="02020603050405020304" pitchFamily="18" charset="0"/>
                <a:cs typeface="Times New Roman" panose="02020603050405020304" pitchFamily="18" charset="0"/>
              </a:rPr>
              <a:t>hadoop</a:t>
            </a:r>
            <a:r>
              <a:rPr lang="en-US" sz="1800" dirty="0">
                <a:solidFill>
                  <a:schemeClr val="bg2">
                    <a:lumMod val="25000"/>
                  </a:schemeClr>
                </a:solidFill>
                <a:latin typeface="Times New Roman" panose="02020603050405020304" pitchFamily="18" charset="0"/>
                <a:cs typeface="Times New Roman" panose="02020603050405020304" pitchFamily="18" charset="0"/>
              </a:rPr>
              <a:t>-user/Documents/output”)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4819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0D057-8B7D-49D6-B9A3-4F5022174F21}"/>
              </a:ext>
            </a:extLst>
          </p:cNvPr>
          <p:cNvPicPr>
            <a:picLocks noChangeAspect="1"/>
          </p:cNvPicPr>
          <p:nvPr/>
        </p:nvPicPr>
        <p:blipFill>
          <a:blip r:embed="rId3"/>
          <a:stretch>
            <a:fillRect/>
          </a:stretch>
        </p:blipFill>
        <p:spPr>
          <a:xfrm>
            <a:off x="1166001" y="304864"/>
            <a:ext cx="5819775" cy="962025"/>
          </a:xfrm>
          <a:prstGeom prst="rect">
            <a:avLst/>
          </a:prstGeom>
        </p:spPr>
      </p:pic>
      <p:pic>
        <p:nvPicPr>
          <p:cNvPr id="3" name="Picture 2">
            <a:extLst>
              <a:ext uri="{FF2B5EF4-FFF2-40B4-BE49-F238E27FC236}">
                <a16:creationId xmlns:a16="http://schemas.microsoft.com/office/drawing/2014/main" id="{B4E766CA-CC3E-4FF6-A741-A0136428AEDE}"/>
              </a:ext>
            </a:extLst>
          </p:cNvPr>
          <p:cNvPicPr>
            <a:picLocks noChangeAspect="1"/>
          </p:cNvPicPr>
          <p:nvPr/>
        </p:nvPicPr>
        <p:blipFill>
          <a:blip r:embed="rId4"/>
          <a:stretch>
            <a:fillRect/>
          </a:stretch>
        </p:blipFill>
        <p:spPr>
          <a:xfrm>
            <a:off x="0" y="1970467"/>
            <a:ext cx="9144000" cy="2587451"/>
          </a:xfrm>
          <a:prstGeom prst="rect">
            <a:avLst/>
          </a:prstGeom>
        </p:spPr>
      </p:pic>
      <p:sp>
        <p:nvSpPr>
          <p:cNvPr id="4" name="Rectangle 3">
            <a:extLst>
              <a:ext uri="{FF2B5EF4-FFF2-40B4-BE49-F238E27FC236}">
                <a16:creationId xmlns:a16="http://schemas.microsoft.com/office/drawing/2014/main" id="{E89CFC64-915D-4FF1-B4F1-E30BB78FD73C}"/>
              </a:ext>
            </a:extLst>
          </p:cNvPr>
          <p:cNvSpPr/>
          <p:nvPr/>
        </p:nvSpPr>
        <p:spPr>
          <a:xfrm>
            <a:off x="0" y="5233238"/>
            <a:ext cx="8647470" cy="1754326"/>
          </a:xfrm>
          <a:prstGeom prst="rect">
            <a:avLst/>
          </a:prstGeom>
        </p:spPr>
        <p:txBody>
          <a:bodyPr wrap="square">
            <a:spAutoFit/>
          </a:bodyPr>
          <a:lstStyle/>
          <a:p>
            <a:r>
              <a:rPr lang="en-CA" dirty="0">
                <a:latin typeface="Times New Roman" panose="02020603050405020304" pitchFamily="18" charset="0"/>
                <a:cs typeface="Times New Roman" panose="02020603050405020304" pitchFamily="18" charset="0"/>
              </a:rPr>
              <a:t>Get </a:t>
            </a:r>
            <a:r>
              <a:rPr lang="en-CA" dirty="0" err="1">
                <a:latin typeface="Times New Roman" panose="02020603050405020304" pitchFamily="18" charset="0"/>
                <a:cs typeface="Times New Roman" panose="02020603050405020304" pitchFamily="18" charset="0"/>
              </a:rPr>
              <a:t>dataframe</a:t>
            </a:r>
            <a:r>
              <a:rPr lang="en-CA" dirty="0">
                <a:latin typeface="Times New Roman" panose="02020603050405020304" pitchFamily="18" charset="0"/>
                <a:cs typeface="Times New Roman" panose="02020603050405020304" pitchFamily="18" charset="0"/>
              </a:rPr>
              <a:t> write by .</a:t>
            </a:r>
            <a:r>
              <a:rPr lang="en-CA" dirty="0" err="1">
                <a:latin typeface="Times New Roman" panose="02020603050405020304" pitchFamily="18" charset="0"/>
                <a:cs typeface="Times New Roman" panose="02020603050405020304" pitchFamily="18" charset="0"/>
              </a:rPr>
              <a:t>write.save</a:t>
            </a:r>
            <a:r>
              <a:rPr lang="en-CA" dirty="0">
                <a:latin typeface="Times New Roman" panose="02020603050405020304" pitchFamily="18" charset="0"/>
                <a:cs typeface="Times New Roman" panose="02020603050405020304" pitchFamily="18" charset="0"/>
              </a:rPr>
              <a:t> </a:t>
            </a:r>
          </a:p>
          <a:p>
            <a:r>
              <a:rPr lang="en-CA" dirty="0">
                <a:latin typeface="Times New Roman" panose="02020603050405020304" pitchFamily="18" charset="0"/>
                <a:cs typeface="Times New Roman" panose="02020603050405020304" pitchFamily="18" charset="0"/>
              </a:rPr>
              <a:t>We were doing read on session object .(</a:t>
            </a:r>
            <a:r>
              <a:rPr lang="en-CA" dirty="0" err="1">
                <a:latin typeface="Times New Roman" panose="02020603050405020304" pitchFamily="18" charset="0"/>
                <a:cs typeface="Times New Roman" panose="02020603050405020304" pitchFamily="18" charset="0"/>
              </a:rPr>
              <a:t>spark.read.load</a:t>
            </a:r>
            <a:r>
              <a:rPr lang="en-CA" dirty="0">
                <a:latin typeface="Times New Roman" panose="02020603050405020304" pitchFamily="18" charset="0"/>
                <a:cs typeface="Times New Roman" panose="02020603050405020304" pitchFamily="18" charset="0"/>
              </a:rPr>
              <a:t>).Here we are doing on the data frame not spark session </a:t>
            </a:r>
          </a:p>
          <a:p>
            <a:r>
              <a:rPr lang="en-CA" dirty="0">
                <a:solidFill>
                  <a:srgbClr val="FF0000"/>
                </a:solidFill>
                <a:latin typeface="Times New Roman" panose="02020603050405020304" pitchFamily="18" charset="0"/>
                <a:cs typeface="Times New Roman" panose="02020603050405020304" pitchFamily="18" charset="0"/>
              </a:rPr>
              <a:t>The write object is derived from data </a:t>
            </a:r>
            <a:r>
              <a:rPr lang="en-CA" dirty="0" err="1">
                <a:solidFill>
                  <a:srgbClr val="FF0000"/>
                </a:solidFill>
                <a:latin typeface="Times New Roman" panose="02020603050405020304" pitchFamily="18" charset="0"/>
                <a:cs typeface="Times New Roman" panose="02020603050405020304" pitchFamily="18" charset="0"/>
              </a:rPr>
              <a:t>frame.The</a:t>
            </a:r>
            <a:r>
              <a:rPr lang="en-CA" dirty="0">
                <a:solidFill>
                  <a:srgbClr val="FF0000"/>
                </a:solidFill>
                <a:latin typeface="Times New Roman" panose="02020603050405020304" pitchFamily="18" charset="0"/>
                <a:cs typeface="Times New Roman" panose="02020603050405020304" pitchFamily="18" charset="0"/>
              </a:rPr>
              <a:t> reader object is derived from session object (spark session)</a:t>
            </a:r>
          </a:p>
          <a:p>
            <a:r>
              <a:rPr lang="en-CA"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44753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301276-DB59-4AC7-8FC2-AEB005257085}"/>
              </a:ext>
            </a:extLst>
          </p:cNvPr>
          <p:cNvPicPr>
            <a:picLocks noChangeAspect="1"/>
          </p:cNvPicPr>
          <p:nvPr/>
        </p:nvPicPr>
        <p:blipFill>
          <a:blip r:embed="rId3"/>
          <a:stretch>
            <a:fillRect/>
          </a:stretch>
        </p:blipFill>
        <p:spPr>
          <a:xfrm>
            <a:off x="426092" y="328206"/>
            <a:ext cx="7591425" cy="676275"/>
          </a:xfrm>
          <a:prstGeom prst="rect">
            <a:avLst/>
          </a:prstGeom>
        </p:spPr>
      </p:pic>
      <p:pic>
        <p:nvPicPr>
          <p:cNvPr id="3" name="Picture 2">
            <a:extLst>
              <a:ext uri="{FF2B5EF4-FFF2-40B4-BE49-F238E27FC236}">
                <a16:creationId xmlns:a16="http://schemas.microsoft.com/office/drawing/2014/main" id="{0816015D-9801-4E18-8410-C511E8E8485E}"/>
              </a:ext>
            </a:extLst>
          </p:cNvPr>
          <p:cNvPicPr>
            <a:picLocks noChangeAspect="1"/>
          </p:cNvPicPr>
          <p:nvPr/>
        </p:nvPicPr>
        <p:blipFill>
          <a:blip r:embed="rId4"/>
          <a:stretch>
            <a:fillRect/>
          </a:stretch>
        </p:blipFill>
        <p:spPr>
          <a:xfrm>
            <a:off x="0" y="1778979"/>
            <a:ext cx="9144000" cy="3300042"/>
          </a:xfrm>
          <a:prstGeom prst="rect">
            <a:avLst/>
          </a:prstGeom>
        </p:spPr>
      </p:pic>
    </p:spTree>
    <p:extLst>
      <p:ext uri="{BB962C8B-B14F-4D97-AF65-F5344CB8AC3E}">
        <p14:creationId xmlns:p14="http://schemas.microsoft.com/office/powerpoint/2010/main" val="101307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03F9C-CF3E-4181-AA42-E735BCEA4B8A}"/>
              </a:ext>
            </a:extLst>
          </p:cNvPr>
          <p:cNvPicPr>
            <a:picLocks noChangeAspect="1"/>
          </p:cNvPicPr>
          <p:nvPr/>
        </p:nvPicPr>
        <p:blipFill>
          <a:blip r:embed="rId3"/>
          <a:stretch>
            <a:fillRect/>
          </a:stretch>
        </p:blipFill>
        <p:spPr>
          <a:xfrm>
            <a:off x="145913" y="230189"/>
            <a:ext cx="9144000" cy="589085"/>
          </a:xfrm>
          <a:prstGeom prst="rect">
            <a:avLst/>
          </a:prstGeom>
        </p:spPr>
      </p:pic>
      <p:pic>
        <p:nvPicPr>
          <p:cNvPr id="3" name="Picture 2">
            <a:extLst>
              <a:ext uri="{FF2B5EF4-FFF2-40B4-BE49-F238E27FC236}">
                <a16:creationId xmlns:a16="http://schemas.microsoft.com/office/drawing/2014/main" id="{CF518BBD-055B-4344-BE76-B41BF5A9CA3A}"/>
              </a:ext>
            </a:extLst>
          </p:cNvPr>
          <p:cNvPicPr>
            <a:picLocks noChangeAspect="1"/>
          </p:cNvPicPr>
          <p:nvPr/>
        </p:nvPicPr>
        <p:blipFill>
          <a:blip r:embed="rId4"/>
          <a:stretch>
            <a:fillRect/>
          </a:stretch>
        </p:blipFill>
        <p:spPr>
          <a:xfrm>
            <a:off x="0" y="1044982"/>
            <a:ext cx="9144000" cy="624052"/>
          </a:xfrm>
          <a:prstGeom prst="rect">
            <a:avLst/>
          </a:prstGeom>
        </p:spPr>
      </p:pic>
      <p:pic>
        <p:nvPicPr>
          <p:cNvPr id="4" name="Picture 3">
            <a:extLst>
              <a:ext uri="{FF2B5EF4-FFF2-40B4-BE49-F238E27FC236}">
                <a16:creationId xmlns:a16="http://schemas.microsoft.com/office/drawing/2014/main" id="{62CB3D76-AC04-4D4D-8278-02342058FCE4}"/>
              </a:ext>
            </a:extLst>
          </p:cNvPr>
          <p:cNvPicPr>
            <a:picLocks noChangeAspect="1"/>
          </p:cNvPicPr>
          <p:nvPr/>
        </p:nvPicPr>
        <p:blipFill>
          <a:blip r:embed="rId5"/>
          <a:stretch>
            <a:fillRect/>
          </a:stretch>
        </p:blipFill>
        <p:spPr>
          <a:xfrm>
            <a:off x="145913" y="1983226"/>
            <a:ext cx="6010275" cy="571500"/>
          </a:xfrm>
          <a:prstGeom prst="rect">
            <a:avLst/>
          </a:prstGeom>
        </p:spPr>
      </p:pic>
      <p:pic>
        <p:nvPicPr>
          <p:cNvPr id="5" name="Picture 4">
            <a:extLst>
              <a:ext uri="{FF2B5EF4-FFF2-40B4-BE49-F238E27FC236}">
                <a16:creationId xmlns:a16="http://schemas.microsoft.com/office/drawing/2014/main" id="{CB776961-7A9F-4A92-91AA-6DC0A49ACAFA}"/>
              </a:ext>
            </a:extLst>
          </p:cNvPr>
          <p:cNvPicPr>
            <a:picLocks noChangeAspect="1"/>
          </p:cNvPicPr>
          <p:nvPr/>
        </p:nvPicPr>
        <p:blipFill>
          <a:blip r:embed="rId6"/>
          <a:stretch>
            <a:fillRect/>
          </a:stretch>
        </p:blipFill>
        <p:spPr>
          <a:xfrm>
            <a:off x="145913" y="2868918"/>
            <a:ext cx="9144000" cy="984447"/>
          </a:xfrm>
          <a:prstGeom prst="rect">
            <a:avLst/>
          </a:prstGeom>
        </p:spPr>
      </p:pic>
      <p:pic>
        <p:nvPicPr>
          <p:cNvPr id="6" name="Picture 5">
            <a:extLst>
              <a:ext uri="{FF2B5EF4-FFF2-40B4-BE49-F238E27FC236}">
                <a16:creationId xmlns:a16="http://schemas.microsoft.com/office/drawing/2014/main" id="{09C1A4A3-F3C6-482D-A789-FDF1E4F8F0BB}"/>
              </a:ext>
            </a:extLst>
          </p:cNvPr>
          <p:cNvPicPr>
            <a:picLocks noChangeAspect="1"/>
          </p:cNvPicPr>
          <p:nvPr/>
        </p:nvPicPr>
        <p:blipFill>
          <a:blip r:embed="rId7"/>
          <a:stretch>
            <a:fillRect/>
          </a:stretch>
        </p:blipFill>
        <p:spPr>
          <a:xfrm>
            <a:off x="0" y="3970654"/>
            <a:ext cx="7381875" cy="619125"/>
          </a:xfrm>
          <a:prstGeom prst="rect">
            <a:avLst/>
          </a:prstGeom>
        </p:spPr>
      </p:pic>
      <p:pic>
        <p:nvPicPr>
          <p:cNvPr id="7" name="Picture 6">
            <a:extLst>
              <a:ext uri="{FF2B5EF4-FFF2-40B4-BE49-F238E27FC236}">
                <a16:creationId xmlns:a16="http://schemas.microsoft.com/office/drawing/2014/main" id="{A5991335-E5BA-47AC-B2FB-1E16D3CB1774}"/>
              </a:ext>
            </a:extLst>
          </p:cNvPr>
          <p:cNvPicPr>
            <a:picLocks noChangeAspect="1"/>
          </p:cNvPicPr>
          <p:nvPr/>
        </p:nvPicPr>
        <p:blipFill>
          <a:blip r:embed="rId8"/>
          <a:stretch>
            <a:fillRect/>
          </a:stretch>
        </p:blipFill>
        <p:spPr>
          <a:xfrm>
            <a:off x="0" y="5489866"/>
            <a:ext cx="9144000" cy="646304"/>
          </a:xfrm>
          <a:prstGeom prst="rect">
            <a:avLst/>
          </a:prstGeom>
        </p:spPr>
      </p:pic>
      <p:sp>
        <p:nvSpPr>
          <p:cNvPr id="8" name="Rectangle 7">
            <a:extLst>
              <a:ext uri="{FF2B5EF4-FFF2-40B4-BE49-F238E27FC236}">
                <a16:creationId xmlns:a16="http://schemas.microsoft.com/office/drawing/2014/main" id="{58717DF3-4784-48B8-8DE1-91E8F06C007D}"/>
              </a:ext>
            </a:extLst>
          </p:cNvPr>
          <p:cNvSpPr/>
          <p:nvPr/>
        </p:nvSpPr>
        <p:spPr>
          <a:xfrm>
            <a:off x="0" y="6443145"/>
            <a:ext cx="3136180"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Two partition two task two files</a:t>
            </a:r>
          </a:p>
        </p:txBody>
      </p:sp>
    </p:spTree>
    <p:extLst>
      <p:ext uri="{BB962C8B-B14F-4D97-AF65-F5344CB8AC3E}">
        <p14:creationId xmlns:p14="http://schemas.microsoft.com/office/powerpoint/2010/main" val="102244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3D74A-D56F-4285-A45B-746C1295F6F5}"/>
              </a:ext>
            </a:extLst>
          </p:cNvPr>
          <p:cNvPicPr>
            <a:picLocks noChangeAspect="1"/>
          </p:cNvPicPr>
          <p:nvPr/>
        </p:nvPicPr>
        <p:blipFill>
          <a:blip r:embed="rId2"/>
          <a:stretch>
            <a:fillRect/>
          </a:stretch>
        </p:blipFill>
        <p:spPr>
          <a:xfrm>
            <a:off x="0" y="675515"/>
            <a:ext cx="9144000" cy="5506969"/>
          </a:xfrm>
          <a:prstGeom prst="rect">
            <a:avLst/>
          </a:prstGeom>
        </p:spPr>
      </p:pic>
    </p:spTree>
    <p:extLst>
      <p:ext uri="{BB962C8B-B14F-4D97-AF65-F5344CB8AC3E}">
        <p14:creationId xmlns:p14="http://schemas.microsoft.com/office/powerpoint/2010/main" val="4106797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7246"/>
          </a:xfrm>
        </p:spPr>
        <p:txBody>
          <a:bodyPr>
            <a:normAutofit/>
          </a:bodyPr>
          <a:lstStyle/>
          <a:p>
            <a:r>
              <a:rPr lang="en-US" sz="3600" b="1" dirty="0">
                <a:solidFill>
                  <a:srgbClr val="FF0000"/>
                </a:solidFill>
                <a:latin typeface="Times New Roman" panose="02020603050405020304" pitchFamily="18" charset="0"/>
                <a:ea typeface="+mn-ea"/>
                <a:cs typeface="Times New Roman" panose="02020603050405020304" pitchFamily="18" charset="0"/>
              </a:rPr>
              <a:t>Save Mode</a:t>
            </a:r>
          </a:p>
        </p:txBody>
      </p:sp>
      <p:sp>
        <p:nvSpPr>
          <p:cNvPr id="5" name="Content Placeholder 4"/>
          <p:cNvSpPr>
            <a:spLocks noGrp="1"/>
          </p:cNvSpPr>
          <p:nvPr>
            <p:ph idx="1"/>
          </p:nvPr>
        </p:nvSpPr>
        <p:spPr/>
        <p:txBody>
          <a:bodyPr>
            <a:normAutofit/>
          </a:bodyPr>
          <a:lstStyle/>
          <a:p>
            <a:r>
              <a:rPr lang="en-US" sz="2400" dirty="0" err="1">
                <a:latin typeface="Times New Roman" panose="02020603050405020304" pitchFamily="18" charset="0"/>
                <a:cs typeface="Times New Roman" panose="02020603050405020304" pitchFamily="18" charset="0"/>
              </a:rPr>
              <a:t>SaveMode.ErrorIfExists</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SaveMode.Append</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SaveMode.Overwrite</a:t>
            </a:r>
            <a:endParaRPr lang="en-US" sz="2400" dirty="0">
              <a:latin typeface="Times New Roman" panose="02020603050405020304" pitchFamily="18" charset="0"/>
              <a:cs typeface="Times New Roman" panose="02020603050405020304" pitchFamily="18" charset="0"/>
            </a:endParaRPr>
          </a:p>
          <a:p>
            <a:r>
              <a:rPr lang="it-IT" sz="2400" dirty="0" err="1">
                <a:latin typeface="Times New Roman" panose="02020603050405020304" pitchFamily="18" charset="0"/>
                <a:cs typeface="Times New Roman" panose="02020603050405020304" pitchFamily="18" charset="0"/>
              </a:rPr>
              <a:t>SaveMode.Ignore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906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1D2663-50AC-48DC-8F22-9F9A4CDE0662}"/>
              </a:ext>
            </a:extLst>
          </p:cNvPr>
          <p:cNvPicPr>
            <a:picLocks noChangeAspect="1"/>
          </p:cNvPicPr>
          <p:nvPr/>
        </p:nvPicPr>
        <p:blipFill>
          <a:blip r:embed="rId2"/>
          <a:stretch>
            <a:fillRect/>
          </a:stretch>
        </p:blipFill>
        <p:spPr>
          <a:xfrm>
            <a:off x="0" y="665070"/>
            <a:ext cx="9144000" cy="3422925"/>
          </a:xfrm>
          <a:prstGeom prst="rect">
            <a:avLst/>
          </a:prstGeom>
        </p:spPr>
      </p:pic>
      <p:sp>
        <p:nvSpPr>
          <p:cNvPr id="3" name="Rectangle 2">
            <a:extLst>
              <a:ext uri="{FF2B5EF4-FFF2-40B4-BE49-F238E27FC236}">
                <a16:creationId xmlns:a16="http://schemas.microsoft.com/office/drawing/2014/main" id="{9DCFDD74-F3A8-4198-AE7E-9A2B32E5BE03}"/>
              </a:ext>
            </a:extLst>
          </p:cNvPr>
          <p:cNvSpPr/>
          <p:nvPr/>
        </p:nvSpPr>
        <p:spPr>
          <a:xfrm>
            <a:off x="0" y="-31081"/>
            <a:ext cx="3916457" cy="646331"/>
          </a:xfrm>
          <a:prstGeom prst="rect">
            <a:avLst/>
          </a:prstGeom>
        </p:spPr>
        <p:txBody>
          <a:bodyPr wrap="none">
            <a:spAutoFit/>
          </a:bodyPr>
          <a:lstStyle/>
          <a:p>
            <a:r>
              <a:rPr lang="en-US" sz="3600" b="1" dirty="0" err="1">
                <a:solidFill>
                  <a:srgbClr val="FF0000"/>
                </a:solidFill>
                <a:latin typeface="Times New Roman" panose="02020603050405020304" pitchFamily="18" charset="0"/>
                <a:cs typeface="Times New Roman" panose="02020603050405020304" pitchFamily="18" charset="0"/>
              </a:rPr>
              <a:t>SaveMode.Append</a:t>
            </a:r>
            <a:endParaRPr lang="en-US" sz="3600" b="1"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D4ED990-8BE0-4A4D-8F7B-C051CA10EA4B}"/>
              </a:ext>
            </a:extLst>
          </p:cNvPr>
          <p:cNvPicPr>
            <a:picLocks noChangeAspect="1"/>
          </p:cNvPicPr>
          <p:nvPr/>
        </p:nvPicPr>
        <p:blipFill>
          <a:blip r:embed="rId3"/>
          <a:stretch>
            <a:fillRect/>
          </a:stretch>
        </p:blipFill>
        <p:spPr>
          <a:xfrm>
            <a:off x="0" y="4187635"/>
            <a:ext cx="9144000" cy="731016"/>
          </a:xfrm>
          <a:prstGeom prst="rect">
            <a:avLst/>
          </a:prstGeom>
        </p:spPr>
      </p:pic>
      <p:pic>
        <p:nvPicPr>
          <p:cNvPr id="5" name="Picture 4">
            <a:extLst>
              <a:ext uri="{FF2B5EF4-FFF2-40B4-BE49-F238E27FC236}">
                <a16:creationId xmlns:a16="http://schemas.microsoft.com/office/drawing/2014/main" id="{E5CE7D1B-7E9C-479B-B48F-EBCEEE13FDAD}"/>
              </a:ext>
            </a:extLst>
          </p:cNvPr>
          <p:cNvPicPr>
            <a:picLocks noChangeAspect="1"/>
          </p:cNvPicPr>
          <p:nvPr/>
        </p:nvPicPr>
        <p:blipFill>
          <a:blip r:embed="rId4"/>
          <a:stretch>
            <a:fillRect/>
          </a:stretch>
        </p:blipFill>
        <p:spPr>
          <a:xfrm>
            <a:off x="0" y="5089789"/>
            <a:ext cx="9144000" cy="624099"/>
          </a:xfrm>
          <a:prstGeom prst="rect">
            <a:avLst/>
          </a:prstGeom>
        </p:spPr>
      </p:pic>
      <p:pic>
        <p:nvPicPr>
          <p:cNvPr id="6" name="Picture 5">
            <a:extLst>
              <a:ext uri="{FF2B5EF4-FFF2-40B4-BE49-F238E27FC236}">
                <a16:creationId xmlns:a16="http://schemas.microsoft.com/office/drawing/2014/main" id="{8C49D2F6-36FB-49B6-8C4A-4928B20071FA}"/>
              </a:ext>
            </a:extLst>
          </p:cNvPr>
          <p:cNvPicPr>
            <a:picLocks noChangeAspect="1"/>
          </p:cNvPicPr>
          <p:nvPr/>
        </p:nvPicPr>
        <p:blipFill>
          <a:blip r:embed="rId5"/>
          <a:stretch>
            <a:fillRect/>
          </a:stretch>
        </p:blipFill>
        <p:spPr>
          <a:xfrm>
            <a:off x="0" y="5885026"/>
            <a:ext cx="9144000" cy="902653"/>
          </a:xfrm>
          <a:prstGeom prst="rect">
            <a:avLst/>
          </a:prstGeom>
        </p:spPr>
      </p:pic>
    </p:spTree>
    <p:extLst>
      <p:ext uri="{BB962C8B-B14F-4D97-AF65-F5344CB8AC3E}">
        <p14:creationId xmlns:p14="http://schemas.microsoft.com/office/powerpoint/2010/main" val="140256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E8CD17-E786-4246-929A-798CDE10F2ED}"/>
              </a:ext>
            </a:extLst>
          </p:cNvPr>
          <p:cNvSpPr/>
          <p:nvPr/>
        </p:nvSpPr>
        <p:spPr>
          <a:xfrm>
            <a:off x="0" y="82845"/>
            <a:ext cx="4378122" cy="646331"/>
          </a:xfrm>
          <a:prstGeom prst="rect">
            <a:avLst/>
          </a:prstGeom>
        </p:spPr>
        <p:txBody>
          <a:bodyPr wrap="none">
            <a:spAutoFit/>
          </a:bodyPr>
          <a:lstStyle/>
          <a:p>
            <a:r>
              <a:rPr lang="en-US" sz="3600" b="1" dirty="0" err="1">
                <a:solidFill>
                  <a:srgbClr val="FF0000"/>
                </a:solidFill>
                <a:latin typeface="Times New Roman" panose="02020603050405020304" pitchFamily="18" charset="0"/>
                <a:cs typeface="Times New Roman" panose="02020603050405020304" pitchFamily="18" charset="0"/>
              </a:rPr>
              <a:t>SaveMode.Overwrite</a:t>
            </a:r>
            <a:endParaRPr lang="en-US" sz="3600" b="1" dirty="0">
              <a:solidFill>
                <a:srgbClr val="FF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2B901D6-2B14-4D0E-BD8B-C9BD70F917B2}"/>
              </a:ext>
            </a:extLst>
          </p:cNvPr>
          <p:cNvPicPr>
            <a:picLocks noChangeAspect="1"/>
          </p:cNvPicPr>
          <p:nvPr/>
        </p:nvPicPr>
        <p:blipFill>
          <a:blip r:embed="rId2"/>
          <a:stretch>
            <a:fillRect/>
          </a:stretch>
        </p:blipFill>
        <p:spPr>
          <a:xfrm>
            <a:off x="0" y="1213424"/>
            <a:ext cx="8696325" cy="676275"/>
          </a:xfrm>
          <a:prstGeom prst="rect">
            <a:avLst/>
          </a:prstGeom>
        </p:spPr>
      </p:pic>
      <p:pic>
        <p:nvPicPr>
          <p:cNvPr id="4" name="Picture 3">
            <a:extLst>
              <a:ext uri="{FF2B5EF4-FFF2-40B4-BE49-F238E27FC236}">
                <a16:creationId xmlns:a16="http://schemas.microsoft.com/office/drawing/2014/main" id="{0E2A62E8-CACD-4BBD-AC4F-CED724928FFF}"/>
              </a:ext>
            </a:extLst>
          </p:cNvPr>
          <p:cNvPicPr>
            <a:picLocks noChangeAspect="1"/>
          </p:cNvPicPr>
          <p:nvPr/>
        </p:nvPicPr>
        <p:blipFill>
          <a:blip r:embed="rId3"/>
          <a:stretch>
            <a:fillRect/>
          </a:stretch>
        </p:blipFill>
        <p:spPr>
          <a:xfrm>
            <a:off x="0" y="2867785"/>
            <a:ext cx="9144000" cy="791688"/>
          </a:xfrm>
          <a:prstGeom prst="rect">
            <a:avLst/>
          </a:prstGeom>
        </p:spPr>
      </p:pic>
    </p:spTree>
    <p:extLst>
      <p:ext uri="{BB962C8B-B14F-4D97-AF65-F5344CB8AC3E}">
        <p14:creationId xmlns:p14="http://schemas.microsoft.com/office/powerpoint/2010/main" val="2172490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377E38-EC19-4B87-81C1-2D1DBBDECDA9}"/>
              </a:ext>
            </a:extLst>
          </p:cNvPr>
          <p:cNvSpPr/>
          <p:nvPr/>
        </p:nvSpPr>
        <p:spPr>
          <a:xfrm>
            <a:off x="115400" y="24160"/>
            <a:ext cx="3651641" cy="646331"/>
          </a:xfrm>
          <a:prstGeom prst="rect">
            <a:avLst/>
          </a:prstGeom>
        </p:spPr>
        <p:txBody>
          <a:bodyPr wrap="none">
            <a:spAutoFit/>
          </a:bodyPr>
          <a:lstStyle/>
          <a:p>
            <a:r>
              <a:rPr lang="it-IT" sz="3600" b="1" dirty="0">
                <a:solidFill>
                  <a:srgbClr val="FF0000"/>
                </a:solidFill>
                <a:latin typeface="Times New Roman" panose="02020603050405020304" pitchFamily="18" charset="0"/>
                <a:cs typeface="Times New Roman" panose="02020603050405020304" pitchFamily="18" charset="0"/>
              </a:rPr>
              <a:t>SaveMode.Ignore</a:t>
            </a:r>
            <a:endParaRPr lang="en-US" sz="3600" b="1" dirty="0">
              <a:solidFill>
                <a:srgbClr val="FF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4E4F6B9-9F5A-4D85-BFCC-FF42ECDA8B1B}"/>
              </a:ext>
            </a:extLst>
          </p:cNvPr>
          <p:cNvPicPr>
            <a:picLocks noChangeAspect="1"/>
          </p:cNvPicPr>
          <p:nvPr/>
        </p:nvPicPr>
        <p:blipFill>
          <a:blip r:embed="rId2"/>
          <a:stretch>
            <a:fillRect/>
          </a:stretch>
        </p:blipFill>
        <p:spPr>
          <a:xfrm>
            <a:off x="0" y="1019176"/>
            <a:ext cx="8877300" cy="685800"/>
          </a:xfrm>
          <a:prstGeom prst="rect">
            <a:avLst/>
          </a:prstGeom>
        </p:spPr>
      </p:pic>
      <p:pic>
        <p:nvPicPr>
          <p:cNvPr id="4" name="Picture 3">
            <a:extLst>
              <a:ext uri="{FF2B5EF4-FFF2-40B4-BE49-F238E27FC236}">
                <a16:creationId xmlns:a16="http://schemas.microsoft.com/office/drawing/2014/main" id="{E8E37CBA-282D-4550-9216-D9A30531E8BE}"/>
              </a:ext>
            </a:extLst>
          </p:cNvPr>
          <p:cNvPicPr>
            <a:picLocks noChangeAspect="1"/>
          </p:cNvPicPr>
          <p:nvPr/>
        </p:nvPicPr>
        <p:blipFill>
          <a:blip r:embed="rId3"/>
          <a:stretch>
            <a:fillRect/>
          </a:stretch>
        </p:blipFill>
        <p:spPr>
          <a:xfrm>
            <a:off x="0" y="2239958"/>
            <a:ext cx="9144000" cy="794230"/>
          </a:xfrm>
          <a:prstGeom prst="rect">
            <a:avLst/>
          </a:prstGeom>
        </p:spPr>
      </p:pic>
      <p:pic>
        <p:nvPicPr>
          <p:cNvPr id="5" name="Picture 4">
            <a:extLst>
              <a:ext uri="{FF2B5EF4-FFF2-40B4-BE49-F238E27FC236}">
                <a16:creationId xmlns:a16="http://schemas.microsoft.com/office/drawing/2014/main" id="{83267031-1643-4B1A-9B43-1DB2019A30EA}"/>
              </a:ext>
            </a:extLst>
          </p:cNvPr>
          <p:cNvPicPr>
            <a:picLocks noChangeAspect="1"/>
          </p:cNvPicPr>
          <p:nvPr/>
        </p:nvPicPr>
        <p:blipFill>
          <a:blip r:embed="rId2"/>
          <a:stretch>
            <a:fillRect/>
          </a:stretch>
        </p:blipFill>
        <p:spPr>
          <a:xfrm>
            <a:off x="242791" y="4433962"/>
            <a:ext cx="8877300" cy="685800"/>
          </a:xfrm>
          <a:prstGeom prst="rect">
            <a:avLst/>
          </a:prstGeom>
        </p:spPr>
      </p:pic>
      <p:pic>
        <p:nvPicPr>
          <p:cNvPr id="6" name="Picture 5">
            <a:extLst>
              <a:ext uri="{FF2B5EF4-FFF2-40B4-BE49-F238E27FC236}">
                <a16:creationId xmlns:a16="http://schemas.microsoft.com/office/drawing/2014/main" id="{3BEE47F7-DE87-4F10-9625-89D3E75B2A4F}"/>
              </a:ext>
            </a:extLst>
          </p:cNvPr>
          <p:cNvPicPr>
            <a:picLocks noChangeAspect="1"/>
          </p:cNvPicPr>
          <p:nvPr/>
        </p:nvPicPr>
        <p:blipFill>
          <a:blip r:embed="rId4"/>
          <a:stretch>
            <a:fillRect/>
          </a:stretch>
        </p:blipFill>
        <p:spPr>
          <a:xfrm>
            <a:off x="0" y="3508410"/>
            <a:ext cx="9144000" cy="530190"/>
          </a:xfrm>
          <a:prstGeom prst="rect">
            <a:avLst/>
          </a:prstGeom>
        </p:spPr>
      </p:pic>
      <p:pic>
        <p:nvPicPr>
          <p:cNvPr id="7" name="Picture 6">
            <a:extLst>
              <a:ext uri="{FF2B5EF4-FFF2-40B4-BE49-F238E27FC236}">
                <a16:creationId xmlns:a16="http://schemas.microsoft.com/office/drawing/2014/main" id="{433F0E6E-F964-43AD-9964-7D6377B0FB18}"/>
              </a:ext>
            </a:extLst>
          </p:cNvPr>
          <p:cNvPicPr>
            <a:picLocks noChangeAspect="1"/>
          </p:cNvPicPr>
          <p:nvPr/>
        </p:nvPicPr>
        <p:blipFill>
          <a:blip r:embed="rId5"/>
          <a:stretch>
            <a:fillRect/>
          </a:stretch>
        </p:blipFill>
        <p:spPr>
          <a:xfrm>
            <a:off x="0" y="5703912"/>
            <a:ext cx="9144000" cy="810476"/>
          </a:xfrm>
          <a:prstGeom prst="rect">
            <a:avLst/>
          </a:prstGeom>
        </p:spPr>
      </p:pic>
    </p:spTree>
    <p:extLst>
      <p:ext uri="{BB962C8B-B14F-4D97-AF65-F5344CB8AC3E}">
        <p14:creationId xmlns:p14="http://schemas.microsoft.com/office/powerpoint/2010/main" val="1543731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84" y="26583"/>
            <a:ext cx="8229600" cy="1015636"/>
          </a:xfrm>
        </p:spPr>
        <p:txBody>
          <a:bodyPr>
            <a:normAutofit/>
          </a:bodyPr>
          <a:lstStyle/>
          <a:p>
            <a:r>
              <a:rPr lang="en-US" sz="3600" b="1" dirty="0">
                <a:solidFill>
                  <a:srgbClr val="FF0000"/>
                </a:solidFill>
                <a:latin typeface="Times New Roman" panose="02020603050405020304" pitchFamily="18" charset="0"/>
                <a:ea typeface="+mn-ea"/>
                <a:cs typeface="Times New Roman" panose="02020603050405020304" pitchFamily="18" charset="0"/>
              </a:rPr>
              <a:t>Read &amp; Write Hive Tables</a:t>
            </a:r>
          </a:p>
        </p:txBody>
      </p:sp>
      <p:sp>
        <p:nvSpPr>
          <p:cNvPr id="3" name="Content Placeholder 2"/>
          <p:cNvSpPr>
            <a:spLocks noGrp="1"/>
          </p:cNvSpPr>
          <p:nvPr>
            <p:ph idx="1"/>
          </p:nvPr>
        </p:nvSpPr>
        <p:spPr>
          <a:xfrm>
            <a:off x="147484" y="1297859"/>
            <a:ext cx="8539316" cy="2753032"/>
          </a:xfrm>
        </p:spPr>
        <p:txBody>
          <a:bodyPr>
            <a:normAutofit/>
          </a:bodyPr>
          <a:lstStyle/>
          <a:p>
            <a:r>
              <a:rPr lang="en-US" sz="2000" dirty="0">
                <a:latin typeface="Times New Roman" panose="02020603050405020304" pitchFamily="18" charset="0"/>
                <a:cs typeface="Times New Roman" panose="02020603050405020304" pitchFamily="18" charset="0"/>
              </a:rPr>
              <a:t>Hive support needs to be enabled on spark session</a:t>
            </a:r>
          </a:p>
          <a:p>
            <a:r>
              <a:rPr lang="en-US" sz="2000" dirty="0">
                <a:latin typeface="Times New Roman" panose="02020603050405020304" pitchFamily="18" charset="0"/>
                <a:cs typeface="Times New Roman" panose="02020603050405020304" pitchFamily="18" charset="0"/>
              </a:rPr>
              <a:t>The hive warehouse directory needs to be set as “</a:t>
            </a:r>
            <a:r>
              <a:rPr lang="en-US" sz="2000" b="1" dirty="0" err="1">
                <a:solidFill>
                  <a:srgbClr val="FF0000"/>
                </a:solidFill>
                <a:latin typeface="Times New Roman" panose="02020603050405020304" pitchFamily="18" charset="0"/>
                <a:cs typeface="Times New Roman" panose="02020603050405020304" pitchFamily="18" charset="0"/>
              </a:rPr>
              <a:t>spark.sql.warehouse.dir</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Once the session is created, SQL statements can be issued using </a:t>
            </a:r>
            <a:r>
              <a:rPr lang="en-US" sz="2000" b="1" dirty="0" err="1">
                <a:solidFill>
                  <a:srgbClr val="FF0000"/>
                </a:solidFill>
                <a:latin typeface="Times New Roman" panose="02020603050405020304" pitchFamily="18" charset="0"/>
                <a:cs typeface="Times New Roman" panose="02020603050405020304" pitchFamily="18" charset="0"/>
              </a:rPr>
              <a:t>sparkSession.sql</a:t>
            </a:r>
            <a:r>
              <a:rPr lang="en-US" sz="2000" dirty="0">
                <a:latin typeface="Times New Roman" panose="02020603050405020304" pitchFamily="18" charset="0"/>
                <a:cs typeface="Times New Roman" panose="02020603050405020304" pitchFamily="18" charset="0"/>
              </a:rPr>
              <a:t>(“&lt;</a:t>
            </a:r>
            <a:r>
              <a:rPr lang="en-US" sz="2000" dirty="0" err="1">
                <a:latin typeface="Times New Roman" panose="02020603050405020304" pitchFamily="18" charset="0"/>
                <a:cs typeface="Times New Roman" panose="02020603050405020304" pitchFamily="18" charset="0"/>
              </a:rPr>
              <a:t>sql_statement</a:t>
            </a:r>
            <a:r>
              <a:rPr lang="en-US" sz="2000" dirty="0">
                <a:latin typeface="Times New Roman" panose="02020603050405020304" pitchFamily="18" charset="0"/>
                <a:cs typeface="Times New Roman" panose="02020603050405020304" pitchFamily="18" charset="0"/>
              </a:rPr>
              <a:t>&gt;”)</a:t>
            </a:r>
          </a:p>
          <a:p>
            <a:r>
              <a:rPr lang="en-US" sz="2000" dirty="0">
                <a:latin typeface="Times New Roman" panose="02020603050405020304" pitchFamily="18" charset="0"/>
                <a:cs typeface="Times New Roman" panose="02020603050405020304" pitchFamily="18" charset="0"/>
              </a:rPr>
              <a:t>Sorting and partitioning can be done on the tables being saved</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929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59DFBA-91B1-4145-A05C-17AE4E06C6C7}"/>
              </a:ext>
            </a:extLst>
          </p:cNvPr>
          <p:cNvPicPr>
            <a:picLocks noChangeAspect="1"/>
          </p:cNvPicPr>
          <p:nvPr/>
        </p:nvPicPr>
        <p:blipFill>
          <a:blip r:embed="rId3"/>
          <a:stretch>
            <a:fillRect/>
          </a:stretch>
        </p:blipFill>
        <p:spPr>
          <a:xfrm>
            <a:off x="352425" y="3911838"/>
            <a:ext cx="6657975" cy="1276350"/>
          </a:xfrm>
          <a:prstGeom prst="rect">
            <a:avLst/>
          </a:prstGeom>
        </p:spPr>
      </p:pic>
      <p:pic>
        <p:nvPicPr>
          <p:cNvPr id="8" name="Picture 7">
            <a:extLst>
              <a:ext uri="{FF2B5EF4-FFF2-40B4-BE49-F238E27FC236}">
                <a16:creationId xmlns:a16="http://schemas.microsoft.com/office/drawing/2014/main" id="{8A8E6A49-453B-4158-9B0C-F0B2653EB1E9}"/>
              </a:ext>
            </a:extLst>
          </p:cNvPr>
          <p:cNvPicPr>
            <a:picLocks noChangeAspect="1"/>
          </p:cNvPicPr>
          <p:nvPr/>
        </p:nvPicPr>
        <p:blipFill>
          <a:blip r:embed="rId4"/>
          <a:stretch>
            <a:fillRect/>
          </a:stretch>
        </p:blipFill>
        <p:spPr>
          <a:xfrm>
            <a:off x="456457" y="5288042"/>
            <a:ext cx="6972300" cy="1295400"/>
          </a:xfrm>
          <a:prstGeom prst="rect">
            <a:avLst/>
          </a:prstGeom>
        </p:spPr>
      </p:pic>
      <p:pic>
        <p:nvPicPr>
          <p:cNvPr id="10" name="Picture 9">
            <a:extLst>
              <a:ext uri="{FF2B5EF4-FFF2-40B4-BE49-F238E27FC236}">
                <a16:creationId xmlns:a16="http://schemas.microsoft.com/office/drawing/2014/main" id="{42E77732-8741-4E87-96C3-49704DC40DFC}"/>
              </a:ext>
            </a:extLst>
          </p:cNvPr>
          <p:cNvPicPr>
            <a:picLocks noChangeAspect="1"/>
          </p:cNvPicPr>
          <p:nvPr/>
        </p:nvPicPr>
        <p:blipFill>
          <a:blip r:embed="rId5"/>
          <a:stretch>
            <a:fillRect/>
          </a:stretch>
        </p:blipFill>
        <p:spPr>
          <a:xfrm>
            <a:off x="149020" y="116284"/>
            <a:ext cx="8020050" cy="3695700"/>
          </a:xfrm>
          <a:prstGeom prst="rect">
            <a:avLst/>
          </a:prstGeom>
        </p:spPr>
      </p:pic>
      <p:sp>
        <p:nvSpPr>
          <p:cNvPr id="2" name="Rectangle 1">
            <a:extLst>
              <a:ext uri="{FF2B5EF4-FFF2-40B4-BE49-F238E27FC236}">
                <a16:creationId xmlns:a16="http://schemas.microsoft.com/office/drawing/2014/main" id="{A69A9518-4B2A-4832-9880-C7452C2AFFFB}"/>
              </a:ext>
            </a:extLst>
          </p:cNvPr>
          <p:cNvSpPr/>
          <p:nvPr/>
        </p:nvSpPr>
        <p:spPr>
          <a:xfrm>
            <a:off x="6417356" y="6143381"/>
            <a:ext cx="2726644" cy="369332"/>
          </a:xfrm>
          <a:prstGeom prst="rect">
            <a:avLst/>
          </a:prstGeom>
        </p:spPr>
        <p:txBody>
          <a:bodyPr wrap="none">
            <a:spAutoFit/>
          </a:bodyPr>
          <a:lstStyle/>
          <a:p>
            <a:r>
              <a:rPr lang="en-CA" dirty="0">
                <a:solidFill>
                  <a:srgbClr val="FF0000"/>
                </a:solidFill>
              </a:rPr>
              <a:t>“</a:t>
            </a:r>
            <a:r>
              <a:rPr lang="en-CA" dirty="0" err="1">
                <a:solidFill>
                  <a:srgbClr val="FF0000"/>
                </a:solidFill>
              </a:rPr>
              <a:t>spark.sql.warehouse.dir</a:t>
            </a:r>
            <a:r>
              <a:rPr lang="en-CA" dirty="0">
                <a:solidFill>
                  <a:srgbClr val="FF0000"/>
                </a:solidFill>
              </a:rPr>
              <a:t>” </a:t>
            </a:r>
          </a:p>
        </p:txBody>
      </p:sp>
      <p:sp>
        <p:nvSpPr>
          <p:cNvPr id="3" name="Rectangle 2">
            <a:extLst>
              <a:ext uri="{FF2B5EF4-FFF2-40B4-BE49-F238E27FC236}">
                <a16:creationId xmlns:a16="http://schemas.microsoft.com/office/drawing/2014/main" id="{2D650867-55B7-4209-9AB7-9549BCE00D54}"/>
              </a:ext>
            </a:extLst>
          </p:cNvPr>
          <p:cNvSpPr/>
          <p:nvPr/>
        </p:nvSpPr>
        <p:spPr>
          <a:xfrm>
            <a:off x="6099790" y="6498630"/>
            <a:ext cx="3055580" cy="369332"/>
          </a:xfrm>
          <a:prstGeom prst="rect">
            <a:avLst/>
          </a:prstGeom>
        </p:spPr>
        <p:txBody>
          <a:bodyPr wrap="none">
            <a:spAutoFit/>
          </a:bodyPr>
          <a:lstStyle/>
          <a:p>
            <a:r>
              <a:rPr lang="en-CA" dirty="0" err="1">
                <a:solidFill>
                  <a:srgbClr val="FF0000"/>
                </a:solidFill>
              </a:rPr>
              <a:t>hive.metastore.warehouse.dir</a:t>
            </a:r>
            <a:endParaRPr lang="en-CA" dirty="0">
              <a:solidFill>
                <a:srgbClr val="FF0000"/>
              </a:solidFill>
            </a:endParaRPr>
          </a:p>
        </p:txBody>
      </p:sp>
      <p:sp>
        <p:nvSpPr>
          <p:cNvPr id="4" name="Rectangle 3">
            <a:extLst>
              <a:ext uri="{FF2B5EF4-FFF2-40B4-BE49-F238E27FC236}">
                <a16:creationId xmlns:a16="http://schemas.microsoft.com/office/drawing/2014/main" id="{7C98A167-59E4-4957-8F0A-40913D56AE1E}"/>
              </a:ext>
            </a:extLst>
          </p:cNvPr>
          <p:cNvSpPr/>
          <p:nvPr/>
        </p:nvSpPr>
        <p:spPr>
          <a:xfrm>
            <a:off x="3393937" y="6143381"/>
            <a:ext cx="3164200" cy="369332"/>
          </a:xfrm>
          <a:prstGeom prst="rect">
            <a:avLst/>
          </a:prstGeom>
        </p:spPr>
        <p:txBody>
          <a:bodyPr wrap="none">
            <a:spAutoFit/>
          </a:bodyPr>
          <a:lstStyle/>
          <a:p>
            <a:r>
              <a:rPr lang="en-CA" dirty="0"/>
              <a:t>Derby DB warehouse directory </a:t>
            </a:r>
          </a:p>
        </p:txBody>
      </p:sp>
      <p:sp>
        <p:nvSpPr>
          <p:cNvPr id="5" name="Rectangle 4">
            <a:extLst>
              <a:ext uri="{FF2B5EF4-FFF2-40B4-BE49-F238E27FC236}">
                <a16:creationId xmlns:a16="http://schemas.microsoft.com/office/drawing/2014/main" id="{F29827A6-DEA2-419D-8687-718B988BD73E}"/>
              </a:ext>
            </a:extLst>
          </p:cNvPr>
          <p:cNvSpPr/>
          <p:nvPr/>
        </p:nvSpPr>
        <p:spPr>
          <a:xfrm>
            <a:off x="3642186" y="6443370"/>
            <a:ext cx="2097113" cy="369332"/>
          </a:xfrm>
          <a:prstGeom prst="rect">
            <a:avLst/>
          </a:prstGeom>
        </p:spPr>
        <p:txBody>
          <a:bodyPr wrap="none">
            <a:spAutoFit/>
          </a:bodyPr>
          <a:lstStyle/>
          <a:p>
            <a:r>
              <a:rPr lang="en-CA" dirty="0"/>
              <a:t>metastore directory </a:t>
            </a:r>
          </a:p>
        </p:txBody>
      </p:sp>
    </p:spTree>
    <p:extLst>
      <p:ext uri="{BB962C8B-B14F-4D97-AF65-F5344CB8AC3E}">
        <p14:creationId xmlns:p14="http://schemas.microsoft.com/office/powerpoint/2010/main" val="2609484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F3C258-5F1D-4FBE-AED5-6022C471A2A9}"/>
              </a:ext>
            </a:extLst>
          </p:cNvPr>
          <p:cNvPicPr>
            <a:picLocks noChangeAspect="1"/>
          </p:cNvPicPr>
          <p:nvPr/>
        </p:nvPicPr>
        <p:blipFill>
          <a:blip r:embed="rId3"/>
          <a:stretch>
            <a:fillRect/>
          </a:stretch>
        </p:blipFill>
        <p:spPr>
          <a:xfrm>
            <a:off x="0" y="71120"/>
            <a:ext cx="6275403" cy="6858000"/>
          </a:xfrm>
          <a:prstGeom prst="rect">
            <a:avLst/>
          </a:prstGeom>
        </p:spPr>
      </p:pic>
      <p:pic>
        <p:nvPicPr>
          <p:cNvPr id="3" name="Picture 2">
            <a:extLst>
              <a:ext uri="{FF2B5EF4-FFF2-40B4-BE49-F238E27FC236}">
                <a16:creationId xmlns:a16="http://schemas.microsoft.com/office/drawing/2014/main" id="{A9850CA5-ACCB-4C0D-80F0-EA933D743D1B}"/>
              </a:ext>
            </a:extLst>
          </p:cNvPr>
          <p:cNvPicPr>
            <a:picLocks noChangeAspect="1"/>
          </p:cNvPicPr>
          <p:nvPr/>
        </p:nvPicPr>
        <p:blipFill rotWithShape="1">
          <a:blip r:embed="rId4"/>
          <a:srcRect r="17931"/>
          <a:stretch/>
        </p:blipFill>
        <p:spPr>
          <a:xfrm>
            <a:off x="4336423" y="538685"/>
            <a:ext cx="4807577" cy="4604017"/>
          </a:xfrm>
          <a:prstGeom prst="rect">
            <a:avLst/>
          </a:prstGeom>
        </p:spPr>
      </p:pic>
      <p:pic>
        <p:nvPicPr>
          <p:cNvPr id="4" name="Picture 3">
            <a:extLst>
              <a:ext uri="{FF2B5EF4-FFF2-40B4-BE49-F238E27FC236}">
                <a16:creationId xmlns:a16="http://schemas.microsoft.com/office/drawing/2014/main" id="{5F4393A1-594D-4214-8D73-5C197A8BCFF4}"/>
              </a:ext>
            </a:extLst>
          </p:cNvPr>
          <p:cNvPicPr>
            <a:picLocks noChangeAspect="1"/>
          </p:cNvPicPr>
          <p:nvPr/>
        </p:nvPicPr>
        <p:blipFill>
          <a:blip r:embed="rId5"/>
          <a:stretch>
            <a:fillRect/>
          </a:stretch>
        </p:blipFill>
        <p:spPr>
          <a:xfrm>
            <a:off x="4074798" y="5832475"/>
            <a:ext cx="4934585" cy="795198"/>
          </a:xfrm>
          <a:prstGeom prst="rect">
            <a:avLst/>
          </a:prstGeom>
        </p:spPr>
      </p:pic>
    </p:spTree>
    <p:extLst>
      <p:ext uri="{BB962C8B-B14F-4D97-AF65-F5344CB8AC3E}">
        <p14:creationId xmlns:p14="http://schemas.microsoft.com/office/powerpoint/2010/main" val="626147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710" y="97658"/>
            <a:ext cx="8229600" cy="974059"/>
          </a:xfrm>
        </p:spPr>
        <p:txBody>
          <a:bodyPr>
            <a:normAutofit/>
          </a:bodyPr>
          <a:lstStyle/>
          <a:p>
            <a:r>
              <a:rPr lang="en-US" sz="3600" b="1" dirty="0">
                <a:solidFill>
                  <a:srgbClr val="FF0000"/>
                </a:solidFill>
                <a:latin typeface="Times New Roman" panose="02020603050405020304" pitchFamily="18" charset="0"/>
                <a:ea typeface="+mn-ea"/>
                <a:cs typeface="Times New Roman" panose="02020603050405020304" pitchFamily="18" charset="0"/>
              </a:rPr>
              <a:t>Save as Hive Table</a:t>
            </a:r>
          </a:p>
        </p:txBody>
      </p:sp>
      <p:sp>
        <p:nvSpPr>
          <p:cNvPr id="3" name="Content Placeholder 2"/>
          <p:cNvSpPr>
            <a:spLocks noGrp="1"/>
          </p:cNvSpPr>
          <p:nvPr>
            <p:ph idx="1"/>
          </p:nvPr>
        </p:nvSpPr>
        <p:spPr>
          <a:xfrm>
            <a:off x="200722" y="1600200"/>
            <a:ext cx="8764858" cy="4525963"/>
          </a:xfrm>
        </p:spPr>
        <p:txBody>
          <a:bodyPr/>
          <a:lstStyle/>
          <a:p>
            <a:r>
              <a:rPr lang="en-US" sz="2400" b="1" dirty="0" err="1">
                <a:latin typeface="Times New Roman" panose="02020603050405020304" pitchFamily="18" charset="0"/>
                <a:cs typeface="Times New Roman" panose="02020603050405020304" pitchFamily="18" charset="0"/>
              </a:rPr>
              <a:t>Dataframes</a:t>
            </a:r>
            <a:r>
              <a:rPr lang="en-US" sz="2400" dirty="0">
                <a:latin typeface="Times New Roman" panose="02020603050405020304" pitchFamily="18" charset="0"/>
                <a:cs typeface="Times New Roman" panose="02020603050405020304" pitchFamily="18" charset="0"/>
              </a:rPr>
              <a:t> can be saved as Hive tables using the </a:t>
            </a:r>
            <a:r>
              <a:rPr lang="en-US" sz="2400" b="1" dirty="0" err="1">
                <a:latin typeface="Times New Roman" panose="02020603050405020304" pitchFamily="18" charset="0"/>
                <a:cs typeface="Times New Roman" panose="02020603050405020304" pitchFamily="18" charset="0"/>
              </a:rPr>
              <a:t>saveAsTable</a:t>
            </a:r>
            <a:r>
              <a:rPr lang="en-US" sz="2400" dirty="0">
                <a:latin typeface="Times New Roman" panose="02020603050405020304" pitchFamily="18" charset="0"/>
                <a:cs typeface="Times New Roman" panose="02020603050405020304" pitchFamily="18" charset="0"/>
              </a:rPr>
              <a:t> function</a:t>
            </a:r>
          </a:p>
          <a:p>
            <a:r>
              <a:rPr lang="en-US" sz="2400" dirty="0">
                <a:latin typeface="Times New Roman" panose="02020603050405020304" pitchFamily="18" charset="0"/>
                <a:cs typeface="Times New Roman" panose="02020603050405020304" pitchFamily="18" charset="0"/>
              </a:rPr>
              <a:t>If no Hive </a:t>
            </a:r>
            <a:r>
              <a:rPr lang="en-US" sz="2400" b="1" dirty="0" err="1">
                <a:latin typeface="Times New Roman" panose="02020603050405020304" pitchFamily="18" charset="0"/>
                <a:cs typeface="Times New Roman" panose="02020603050405020304" pitchFamily="18" charset="0"/>
              </a:rPr>
              <a:t>metastore</a:t>
            </a:r>
            <a:r>
              <a:rPr lang="en-US" sz="2400" dirty="0">
                <a:latin typeface="Times New Roman" panose="02020603050405020304" pitchFamily="18" charset="0"/>
                <a:cs typeface="Times New Roman" panose="02020603050405020304" pitchFamily="18" charset="0"/>
              </a:rPr>
              <a:t> exists, a table is created in the default Derby database</a:t>
            </a:r>
          </a:p>
          <a:p>
            <a:r>
              <a:rPr lang="en-US" sz="2400" dirty="0">
                <a:latin typeface="Times New Roman" panose="02020603050405020304" pitchFamily="18" charset="0"/>
                <a:cs typeface="Times New Roman" panose="02020603050405020304" pitchFamily="18" charset="0"/>
              </a:rPr>
              <a:t>Even if the </a:t>
            </a:r>
            <a:r>
              <a:rPr lang="en-US" sz="2400" b="1" dirty="0" err="1">
                <a:latin typeface="Times New Roman" panose="02020603050405020304" pitchFamily="18" charset="0"/>
                <a:cs typeface="Times New Roman" panose="02020603050405020304" pitchFamily="18" charset="0"/>
              </a:rPr>
              <a:t>SparkSession</a:t>
            </a:r>
            <a:r>
              <a:rPr lang="en-US" sz="2400" dirty="0">
                <a:latin typeface="Times New Roman" panose="02020603050405020304" pitchFamily="18" charset="0"/>
                <a:cs typeface="Times New Roman" panose="02020603050405020304" pitchFamily="18" charset="0"/>
              </a:rPr>
              <a:t> is closed, the table metadata is retained as long as the Derby session remains active</a:t>
            </a:r>
          </a:p>
          <a:p>
            <a:endParaRPr lang="en-US" dirty="0"/>
          </a:p>
        </p:txBody>
      </p:sp>
    </p:spTree>
    <p:extLst>
      <p:ext uri="{BB962C8B-B14F-4D97-AF65-F5344CB8AC3E}">
        <p14:creationId xmlns:p14="http://schemas.microsoft.com/office/powerpoint/2010/main" val="2153832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64227"/>
          </a:xfrm>
        </p:spPr>
        <p:txBody>
          <a:bodyPr/>
          <a:lstStyle/>
          <a:p>
            <a:r>
              <a:rPr lang="en-US" sz="3600" b="1" dirty="0">
                <a:solidFill>
                  <a:srgbClr val="FF0000"/>
                </a:solidFill>
                <a:latin typeface="Times New Roman" panose="02020603050405020304" pitchFamily="18" charset="0"/>
                <a:ea typeface="+mn-ea"/>
                <a:cs typeface="Times New Roman" panose="02020603050405020304" pitchFamily="18" charset="0"/>
              </a:rPr>
              <a:t>RDD to </a:t>
            </a:r>
            <a:r>
              <a:rPr lang="en-US" sz="3600" b="1" dirty="0" err="1">
                <a:solidFill>
                  <a:srgbClr val="FF0000"/>
                </a:solidFill>
                <a:latin typeface="Times New Roman" panose="02020603050405020304" pitchFamily="18" charset="0"/>
                <a:ea typeface="+mn-ea"/>
                <a:cs typeface="Times New Roman" panose="02020603050405020304" pitchFamily="18" charset="0"/>
              </a:rPr>
              <a:t>Dataframe</a:t>
            </a:r>
            <a:endParaRPr lang="en-US" sz="3600" b="1" dirty="0">
              <a:solidFill>
                <a:srgbClr val="FF0000"/>
              </a:solidFill>
              <a:latin typeface="Times New Roman" panose="02020603050405020304" pitchFamily="18" charset="0"/>
              <a:ea typeface="+mn-ea"/>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An RDD can be converted a </a:t>
            </a:r>
            <a:r>
              <a:rPr lang="en-US" sz="2400" dirty="0" err="1">
                <a:latin typeface="Times New Roman" panose="02020603050405020304" pitchFamily="18" charset="0"/>
                <a:cs typeface="Times New Roman" panose="02020603050405020304" pitchFamily="18" charset="0"/>
              </a:rPr>
              <a:t>dataframe</a:t>
            </a:r>
            <a:r>
              <a:rPr lang="en-US" sz="2400" dirty="0">
                <a:latin typeface="Times New Roman" panose="02020603050405020304" pitchFamily="18" charset="0"/>
                <a:cs typeface="Times New Roman" panose="02020603050405020304" pitchFamily="18" charset="0"/>
              </a:rPr>
              <a:t> using a Java bean class as follows:</a:t>
            </a:r>
          </a:p>
          <a:p>
            <a:pPr marL="0" indent="0">
              <a:buNone/>
            </a:pPr>
            <a:r>
              <a:rPr lang="en-US" sz="2400" dirty="0" err="1">
                <a:solidFill>
                  <a:srgbClr val="4A452A"/>
                </a:solidFill>
                <a:latin typeface="Times New Roman" panose="02020603050405020304" pitchFamily="18" charset="0"/>
                <a:cs typeface="Times New Roman" panose="02020603050405020304" pitchFamily="18" charset="0"/>
              </a:rPr>
              <a:t>val</a:t>
            </a:r>
            <a:r>
              <a:rPr lang="en-US" sz="2400" dirty="0">
                <a:solidFill>
                  <a:srgbClr val="4A452A"/>
                </a:solidFill>
                <a:latin typeface="Times New Roman" panose="02020603050405020304" pitchFamily="18" charset="0"/>
                <a:cs typeface="Times New Roman" panose="02020603050405020304" pitchFamily="18" charset="0"/>
              </a:rPr>
              <a:t> </a:t>
            </a:r>
            <a:r>
              <a:rPr lang="en-US" sz="2400" dirty="0" err="1">
                <a:solidFill>
                  <a:srgbClr val="4A452A"/>
                </a:solidFill>
                <a:latin typeface="Times New Roman" panose="02020603050405020304" pitchFamily="18" charset="0"/>
                <a:cs typeface="Times New Roman" panose="02020603050405020304" pitchFamily="18" charset="0"/>
              </a:rPr>
              <a:t>df</a:t>
            </a:r>
            <a:r>
              <a:rPr lang="en-US" sz="2400" dirty="0">
                <a:solidFill>
                  <a:srgbClr val="4A452A"/>
                </a:solidFill>
                <a:latin typeface="Times New Roman" panose="02020603050405020304" pitchFamily="18" charset="0"/>
                <a:cs typeface="Times New Roman" panose="02020603050405020304" pitchFamily="18" charset="0"/>
              </a:rPr>
              <a:t> = </a:t>
            </a:r>
            <a:r>
              <a:rPr lang="en-US" sz="2400" dirty="0" err="1">
                <a:solidFill>
                  <a:srgbClr val="4A452A"/>
                </a:solidFill>
                <a:latin typeface="Times New Roman" panose="02020603050405020304" pitchFamily="18" charset="0"/>
                <a:cs typeface="Times New Roman" panose="02020603050405020304" pitchFamily="18" charset="0"/>
              </a:rPr>
              <a:t>sparkSession.createDataFrame</a:t>
            </a:r>
            <a:r>
              <a:rPr lang="en-US" sz="2400" dirty="0">
                <a:solidFill>
                  <a:srgbClr val="4A452A"/>
                </a:solidFill>
                <a:latin typeface="Times New Roman" panose="02020603050405020304" pitchFamily="18" charset="0"/>
                <a:cs typeface="Times New Roman" panose="02020603050405020304" pitchFamily="18" charset="0"/>
              </a:rPr>
              <a:t>(</a:t>
            </a:r>
            <a:r>
              <a:rPr lang="en-US" sz="2400" dirty="0" err="1">
                <a:solidFill>
                  <a:srgbClr val="4A452A"/>
                </a:solidFill>
                <a:latin typeface="Times New Roman" panose="02020603050405020304" pitchFamily="18" charset="0"/>
                <a:cs typeface="Times New Roman" panose="02020603050405020304" pitchFamily="18" charset="0"/>
              </a:rPr>
              <a:t>rdd</a:t>
            </a:r>
            <a:r>
              <a:rPr lang="en-US" sz="2400" dirty="0">
                <a:solidFill>
                  <a:srgbClr val="4A452A"/>
                </a:solidFill>
                <a:latin typeface="Times New Roman" panose="02020603050405020304" pitchFamily="18" charset="0"/>
                <a:cs typeface="Times New Roman" panose="02020603050405020304" pitchFamily="18" charset="0"/>
              </a:rPr>
              <a:t>, </a:t>
            </a:r>
            <a:r>
              <a:rPr lang="en-US" sz="2400" dirty="0" err="1">
                <a:solidFill>
                  <a:srgbClr val="4A452A"/>
                </a:solidFill>
                <a:latin typeface="Times New Roman" panose="02020603050405020304" pitchFamily="18" charset="0"/>
                <a:cs typeface="Times New Roman" panose="02020603050405020304" pitchFamily="18" charset="0"/>
              </a:rPr>
              <a:t>beanClass</a:t>
            </a:r>
            <a:r>
              <a:rPr lang="en-US" sz="2400" dirty="0">
                <a:solidFill>
                  <a:srgbClr val="4A452A"/>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92367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A054DED0-0EB7-4113-951A-606EB91B1FF5}"/>
              </a:ext>
            </a:extLst>
          </p:cNvPr>
          <p:cNvCxnSpPr>
            <a:cxnSpLocks/>
          </p:cNvCxnSpPr>
          <p:nvPr/>
        </p:nvCxnSpPr>
        <p:spPr>
          <a:xfrm flipV="1">
            <a:off x="554827" y="6494929"/>
            <a:ext cx="0" cy="34502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74074177-B485-4A4F-99E8-423D6720E14B}"/>
              </a:ext>
            </a:extLst>
          </p:cNvPr>
          <p:cNvPicPr>
            <a:picLocks noChangeAspect="1"/>
          </p:cNvPicPr>
          <p:nvPr/>
        </p:nvPicPr>
        <p:blipFill>
          <a:blip r:embed="rId3"/>
          <a:stretch>
            <a:fillRect/>
          </a:stretch>
        </p:blipFill>
        <p:spPr>
          <a:xfrm>
            <a:off x="94032" y="18044"/>
            <a:ext cx="4247053" cy="4373203"/>
          </a:xfrm>
          <a:prstGeom prst="rect">
            <a:avLst/>
          </a:prstGeom>
        </p:spPr>
      </p:pic>
      <p:pic>
        <p:nvPicPr>
          <p:cNvPr id="8" name="Picture 7">
            <a:extLst>
              <a:ext uri="{FF2B5EF4-FFF2-40B4-BE49-F238E27FC236}">
                <a16:creationId xmlns:a16="http://schemas.microsoft.com/office/drawing/2014/main" id="{0CA6C679-0D1D-441E-B410-8AFC91A7D754}"/>
              </a:ext>
            </a:extLst>
          </p:cNvPr>
          <p:cNvPicPr>
            <a:picLocks noChangeAspect="1"/>
          </p:cNvPicPr>
          <p:nvPr/>
        </p:nvPicPr>
        <p:blipFill>
          <a:blip r:embed="rId4"/>
          <a:stretch>
            <a:fillRect/>
          </a:stretch>
        </p:blipFill>
        <p:spPr>
          <a:xfrm>
            <a:off x="0" y="5188688"/>
            <a:ext cx="9144000" cy="1146754"/>
          </a:xfrm>
          <a:prstGeom prst="rect">
            <a:avLst/>
          </a:prstGeom>
        </p:spPr>
      </p:pic>
    </p:spTree>
    <p:extLst>
      <p:ext uri="{BB962C8B-B14F-4D97-AF65-F5344CB8AC3E}">
        <p14:creationId xmlns:p14="http://schemas.microsoft.com/office/powerpoint/2010/main" val="3944713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FF0000"/>
                </a:solidFill>
                <a:latin typeface="Times New Roman" panose="02020603050405020304" pitchFamily="18" charset="0"/>
                <a:cs typeface="Times New Roman" panose="02020603050405020304" pitchFamily="18" charset="0"/>
              </a:rPr>
              <a:t>Load Data</a:t>
            </a:r>
          </a:p>
        </p:txBody>
      </p:sp>
      <p:sp>
        <p:nvSpPr>
          <p:cNvPr id="3" name="Content Placeholder 2"/>
          <p:cNvSpPr>
            <a:spLocks noGrp="1"/>
          </p:cNvSpPr>
          <p:nvPr>
            <p:ph idx="1"/>
          </p:nvPr>
        </p:nvSpPr>
        <p:spPr>
          <a:xfrm>
            <a:off x="194553" y="1600200"/>
            <a:ext cx="8813259" cy="4525963"/>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An easier way to load various types of data, other than parquet, is using the following:</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salesRecords</a:t>
            </a:r>
            <a:r>
              <a:rPr lang="en-US" sz="2400" dirty="0">
                <a:latin typeface="Times New Roman" panose="02020603050405020304" pitchFamily="18" charset="0"/>
                <a:cs typeface="Times New Roman" panose="02020603050405020304" pitchFamily="18" charset="0"/>
              </a:rPr>
              <a:t> = spark</a:t>
            </a:r>
          </a:p>
          <a:p>
            <a:pPr marL="0" indent="0">
              <a:buNone/>
            </a:pPr>
            <a:r>
              <a:rPr lang="en-US" sz="2400" dirty="0">
                <a:latin typeface="Times New Roman" panose="02020603050405020304" pitchFamily="18" charset="0"/>
                <a:cs typeface="Times New Roman" panose="02020603050405020304" pitchFamily="18" charset="0"/>
              </a:rPr>
              <a:t>		.read</a:t>
            </a:r>
          </a:p>
          <a:p>
            <a:pPr marL="0" indent="0">
              <a:buNone/>
            </a:pPr>
            <a:r>
              <a:rPr lang="en-US" sz="2400" dirty="0">
                <a:latin typeface="Times New Roman" panose="02020603050405020304" pitchFamily="18" charset="0"/>
                <a:cs typeface="Times New Roman" panose="02020603050405020304" pitchFamily="18" charset="0"/>
              </a:rPr>
              <a:t>		.format(“csv”)</a:t>
            </a:r>
          </a:p>
          <a:p>
            <a:pPr marL="0" indent="0">
              <a:buNone/>
            </a:pPr>
            <a:r>
              <a:rPr lang="en-US" sz="2400" dirty="0">
                <a:latin typeface="Times New Roman" panose="02020603050405020304" pitchFamily="18" charset="0"/>
                <a:cs typeface="Times New Roman" panose="02020603050405020304" pitchFamily="18" charset="0"/>
              </a:rPr>
              <a:t>		.load("/Users/</a:t>
            </a:r>
            <a:r>
              <a:rPr lang="en-US" sz="2400" dirty="0" err="1">
                <a:latin typeface="Times New Roman" panose="02020603050405020304" pitchFamily="18" charset="0"/>
                <a:cs typeface="Times New Roman" panose="02020603050405020304" pitchFamily="18" charset="0"/>
              </a:rPr>
              <a:t>hadoop</a:t>
            </a:r>
            <a:r>
              <a:rPr lang="en-US" sz="2400" dirty="0">
                <a:latin typeface="Times New Roman" panose="02020603050405020304" pitchFamily="18" charset="0"/>
                <a:cs typeface="Times New Roman" panose="02020603050405020304" pitchFamily="18" charset="0"/>
              </a:rPr>
              <a:t>-user/Documents/SalesJan2009.csv”)</a:t>
            </a:r>
          </a:p>
          <a:p>
            <a:r>
              <a:rPr lang="en-US" sz="2400" dirty="0">
                <a:latin typeface="Times New Roman" panose="02020603050405020304" pitchFamily="18" charset="0"/>
                <a:cs typeface="Times New Roman" panose="02020603050405020304" pitchFamily="18" charset="0"/>
              </a:rPr>
              <a:t>The formats supported are </a:t>
            </a:r>
            <a:r>
              <a:rPr lang="en-US" sz="2400" b="1" dirty="0">
                <a:latin typeface="Times New Roman" panose="02020603050405020304" pitchFamily="18" charset="0"/>
                <a:cs typeface="Times New Roman" panose="02020603050405020304" pitchFamily="18" charset="0"/>
              </a:rPr>
              <a:t>json, parquet, </a:t>
            </a:r>
            <a:r>
              <a:rPr lang="en-US" sz="2400" b="1" dirty="0" err="1">
                <a:latin typeface="Times New Roman" panose="02020603050405020304" pitchFamily="18" charset="0"/>
                <a:cs typeface="Times New Roman" panose="02020603050405020304" pitchFamily="18" charset="0"/>
              </a:rPr>
              <a:t>jdbc</a:t>
            </a:r>
            <a:r>
              <a:rPr lang="en-US" sz="2400" b="1" dirty="0">
                <a:latin typeface="Times New Roman" panose="02020603050405020304" pitchFamily="18" charset="0"/>
                <a:cs typeface="Times New Roman" panose="02020603050405020304" pitchFamily="18" charset="0"/>
              </a:rPr>
              <a:t>, orc, csv and text</a:t>
            </a:r>
          </a:p>
          <a:p>
            <a:r>
              <a:rPr lang="en-US" sz="2400" dirty="0">
                <a:latin typeface="Times New Roman" panose="02020603050405020304" pitchFamily="18" charset="0"/>
                <a:cs typeface="Times New Roman" panose="02020603050405020304" pitchFamily="18" charset="0"/>
              </a:rPr>
              <a:t>The formats are data sources and should be referred to using their fully qualified names like </a:t>
            </a:r>
            <a:r>
              <a:rPr lang="en-US" sz="2400" b="1" dirty="0">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org.apache.spark.sql.parquet</a:t>
            </a:r>
            <a:r>
              <a:rPr lang="en-US" sz="2400" b="1"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The out-of-the-box supported data sources have short names like mentioned above -</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jdbc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505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4E7757-FD31-431F-BD50-7A02B407E50D}"/>
              </a:ext>
            </a:extLst>
          </p:cNvPr>
          <p:cNvPicPr>
            <a:picLocks noChangeAspect="1"/>
          </p:cNvPicPr>
          <p:nvPr/>
        </p:nvPicPr>
        <p:blipFill>
          <a:blip r:embed="rId3"/>
          <a:stretch>
            <a:fillRect/>
          </a:stretch>
        </p:blipFill>
        <p:spPr>
          <a:xfrm>
            <a:off x="220345" y="446567"/>
            <a:ext cx="8722412" cy="6411433"/>
          </a:xfrm>
          <a:prstGeom prst="rect">
            <a:avLst/>
          </a:prstGeom>
        </p:spPr>
      </p:pic>
    </p:spTree>
    <p:extLst>
      <p:ext uri="{BB962C8B-B14F-4D97-AF65-F5344CB8AC3E}">
        <p14:creationId xmlns:p14="http://schemas.microsoft.com/office/powerpoint/2010/main" val="12252912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58F77F-804B-450E-A054-3CA0B45AE756}"/>
              </a:ext>
            </a:extLst>
          </p:cNvPr>
          <p:cNvPicPr>
            <a:picLocks noChangeAspect="1"/>
          </p:cNvPicPr>
          <p:nvPr/>
        </p:nvPicPr>
        <p:blipFill>
          <a:blip r:embed="rId3"/>
          <a:stretch>
            <a:fillRect/>
          </a:stretch>
        </p:blipFill>
        <p:spPr>
          <a:xfrm>
            <a:off x="1353737" y="1975832"/>
            <a:ext cx="2827105" cy="683476"/>
          </a:xfrm>
          <a:prstGeom prst="rect">
            <a:avLst/>
          </a:prstGeom>
        </p:spPr>
      </p:pic>
      <p:sp>
        <p:nvSpPr>
          <p:cNvPr id="3" name="Rectangle 2">
            <a:extLst>
              <a:ext uri="{FF2B5EF4-FFF2-40B4-BE49-F238E27FC236}">
                <a16:creationId xmlns:a16="http://schemas.microsoft.com/office/drawing/2014/main" id="{47754970-A8FF-4D15-853D-D696A4C71972}"/>
              </a:ext>
            </a:extLst>
          </p:cNvPr>
          <p:cNvSpPr/>
          <p:nvPr/>
        </p:nvSpPr>
        <p:spPr>
          <a:xfrm>
            <a:off x="366600" y="217355"/>
            <a:ext cx="2324048" cy="369332"/>
          </a:xfrm>
          <a:prstGeom prst="rect">
            <a:avLst/>
          </a:prstGeom>
        </p:spPr>
        <p:txBody>
          <a:bodyPr wrap="square">
            <a:spAutoFit/>
          </a:bodyPr>
          <a:lstStyle/>
          <a:p>
            <a:r>
              <a:rPr lang="en-CA" b="1" dirty="0">
                <a:solidFill>
                  <a:srgbClr val="FF0000"/>
                </a:solidFill>
                <a:latin typeface="Times New Roman" panose="02020603050405020304" pitchFamily="18" charset="0"/>
                <a:cs typeface="Times New Roman" panose="02020603050405020304" pitchFamily="18" charset="0"/>
              </a:rPr>
              <a:t>Convert RDD to DF</a:t>
            </a:r>
          </a:p>
        </p:txBody>
      </p:sp>
    </p:spTree>
    <p:extLst>
      <p:ext uri="{BB962C8B-B14F-4D97-AF65-F5344CB8AC3E}">
        <p14:creationId xmlns:p14="http://schemas.microsoft.com/office/powerpoint/2010/main" val="3678739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7236F2-FDDE-4C4B-B382-12DBDDA0C1A4}"/>
              </a:ext>
            </a:extLst>
          </p:cNvPr>
          <p:cNvPicPr>
            <a:picLocks noChangeAspect="1"/>
          </p:cNvPicPr>
          <p:nvPr/>
        </p:nvPicPr>
        <p:blipFill>
          <a:blip r:embed="rId3"/>
          <a:stretch>
            <a:fillRect/>
          </a:stretch>
        </p:blipFill>
        <p:spPr>
          <a:xfrm>
            <a:off x="106053" y="5027331"/>
            <a:ext cx="6010275" cy="1619250"/>
          </a:xfrm>
          <a:prstGeom prst="rect">
            <a:avLst/>
          </a:prstGeom>
        </p:spPr>
      </p:pic>
      <p:pic>
        <p:nvPicPr>
          <p:cNvPr id="3" name="Picture 2">
            <a:extLst>
              <a:ext uri="{FF2B5EF4-FFF2-40B4-BE49-F238E27FC236}">
                <a16:creationId xmlns:a16="http://schemas.microsoft.com/office/drawing/2014/main" id="{E423BF43-09AB-421D-9151-42C58051DD97}"/>
              </a:ext>
            </a:extLst>
          </p:cNvPr>
          <p:cNvPicPr>
            <a:picLocks noChangeAspect="1"/>
          </p:cNvPicPr>
          <p:nvPr/>
        </p:nvPicPr>
        <p:blipFill rotWithShape="1">
          <a:blip r:embed="rId4"/>
          <a:srcRect t="16950"/>
          <a:stretch/>
        </p:blipFill>
        <p:spPr>
          <a:xfrm>
            <a:off x="106053" y="1222745"/>
            <a:ext cx="9037947" cy="4081033"/>
          </a:xfrm>
          <a:prstGeom prst="rect">
            <a:avLst/>
          </a:prstGeom>
        </p:spPr>
      </p:pic>
      <p:pic>
        <p:nvPicPr>
          <p:cNvPr id="4" name="Picture 3">
            <a:extLst>
              <a:ext uri="{FF2B5EF4-FFF2-40B4-BE49-F238E27FC236}">
                <a16:creationId xmlns:a16="http://schemas.microsoft.com/office/drawing/2014/main" id="{4CDB9B90-4D88-4CA4-9726-4F3CCC2EE36F}"/>
              </a:ext>
            </a:extLst>
          </p:cNvPr>
          <p:cNvPicPr>
            <a:picLocks noChangeAspect="1"/>
          </p:cNvPicPr>
          <p:nvPr/>
        </p:nvPicPr>
        <p:blipFill>
          <a:blip r:embed="rId5"/>
          <a:stretch>
            <a:fillRect/>
          </a:stretch>
        </p:blipFill>
        <p:spPr>
          <a:xfrm>
            <a:off x="0" y="119617"/>
            <a:ext cx="3419475" cy="1028700"/>
          </a:xfrm>
          <a:prstGeom prst="rect">
            <a:avLst/>
          </a:prstGeom>
        </p:spPr>
      </p:pic>
    </p:spTree>
    <p:extLst>
      <p:ext uri="{BB962C8B-B14F-4D97-AF65-F5344CB8AC3E}">
        <p14:creationId xmlns:p14="http://schemas.microsoft.com/office/powerpoint/2010/main" val="2506032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126A51-DEE1-4C3D-B169-3E80EA297730}"/>
              </a:ext>
            </a:extLst>
          </p:cNvPr>
          <p:cNvPicPr>
            <a:picLocks noChangeAspect="1"/>
          </p:cNvPicPr>
          <p:nvPr/>
        </p:nvPicPr>
        <p:blipFill rotWithShape="1">
          <a:blip r:embed="rId3"/>
          <a:srcRect t="17325"/>
          <a:stretch/>
        </p:blipFill>
        <p:spPr>
          <a:xfrm>
            <a:off x="0" y="914400"/>
            <a:ext cx="9144000" cy="3999761"/>
          </a:xfrm>
          <a:prstGeom prst="rect">
            <a:avLst/>
          </a:prstGeom>
        </p:spPr>
      </p:pic>
      <p:pic>
        <p:nvPicPr>
          <p:cNvPr id="4" name="Picture 3">
            <a:extLst>
              <a:ext uri="{FF2B5EF4-FFF2-40B4-BE49-F238E27FC236}">
                <a16:creationId xmlns:a16="http://schemas.microsoft.com/office/drawing/2014/main" id="{98CB1B58-65B1-40DE-AAD8-CE56C293DB1F}"/>
              </a:ext>
            </a:extLst>
          </p:cNvPr>
          <p:cNvPicPr>
            <a:picLocks noChangeAspect="1"/>
          </p:cNvPicPr>
          <p:nvPr/>
        </p:nvPicPr>
        <p:blipFill>
          <a:blip r:embed="rId4"/>
          <a:stretch>
            <a:fillRect/>
          </a:stretch>
        </p:blipFill>
        <p:spPr>
          <a:xfrm>
            <a:off x="3086100" y="3431005"/>
            <a:ext cx="6057900" cy="3352800"/>
          </a:xfrm>
          <a:prstGeom prst="rect">
            <a:avLst/>
          </a:prstGeom>
        </p:spPr>
      </p:pic>
      <p:sp>
        <p:nvSpPr>
          <p:cNvPr id="2" name="Rectangle 1">
            <a:extLst>
              <a:ext uri="{FF2B5EF4-FFF2-40B4-BE49-F238E27FC236}">
                <a16:creationId xmlns:a16="http://schemas.microsoft.com/office/drawing/2014/main" id="{324563BF-11C9-449B-B061-385985CE2DD7}"/>
              </a:ext>
            </a:extLst>
          </p:cNvPr>
          <p:cNvSpPr/>
          <p:nvPr/>
        </p:nvSpPr>
        <p:spPr>
          <a:xfrm>
            <a:off x="0" y="5860475"/>
            <a:ext cx="3086100"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We need to remove the first line  in csv which is header</a:t>
            </a:r>
          </a:p>
        </p:txBody>
      </p:sp>
      <p:pic>
        <p:nvPicPr>
          <p:cNvPr id="5" name="Picture 4">
            <a:extLst>
              <a:ext uri="{FF2B5EF4-FFF2-40B4-BE49-F238E27FC236}">
                <a16:creationId xmlns:a16="http://schemas.microsoft.com/office/drawing/2014/main" id="{22DCA6B2-441D-4577-B4B7-77D88C1008C3}"/>
              </a:ext>
            </a:extLst>
          </p:cNvPr>
          <p:cNvPicPr>
            <a:picLocks noChangeAspect="1"/>
          </p:cNvPicPr>
          <p:nvPr/>
        </p:nvPicPr>
        <p:blipFill>
          <a:blip r:embed="rId5"/>
          <a:stretch>
            <a:fillRect/>
          </a:stretch>
        </p:blipFill>
        <p:spPr>
          <a:xfrm>
            <a:off x="0" y="212634"/>
            <a:ext cx="3189767" cy="959596"/>
          </a:xfrm>
          <a:prstGeom prst="rect">
            <a:avLst/>
          </a:prstGeom>
        </p:spPr>
      </p:pic>
    </p:spTree>
    <p:extLst>
      <p:ext uri="{BB962C8B-B14F-4D97-AF65-F5344CB8AC3E}">
        <p14:creationId xmlns:p14="http://schemas.microsoft.com/office/powerpoint/2010/main" val="1903873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47D417-765B-4603-A565-D59D841FA7F7}"/>
              </a:ext>
            </a:extLst>
          </p:cNvPr>
          <p:cNvPicPr>
            <a:picLocks noChangeAspect="1"/>
          </p:cNvPicPr>
          <p:nvPr/>
        </p:nvPicPr>
        <p:blipFill>
          <a:blip r:embed="rId2"/>
          <a:stretch>
            <a:fillRect/>
          </a:stretch>
        </p:blipFill>
        <p:spPr>
          <a:xfrm>
            <a:off x="666750" y="1857375"/>
            <a:ext cx="7810500" cy="3143250"/>
          </a:xfrm>
          <a:prstGeom prst="rect">
            <a:avLst/>
          </a:prstGeom>
        </p:spPr>
      </p:pic>
    </p:spTree>
    <p:extLst>
      <p:ext uri="{BB962C8B-B14F-4D97-AF65-F5344CB8AC3E}">
        <p14:creationId xmlns:p14="http://schemas.microsoft.com/office/powerpoint/2010/main" val="192438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118D2F-54CC-4586-948D-50813AFB7D97}"/>
              </a:ext>
            </a:extLst>
          </p:cNvPr>
          <p:cNvPicPr>
            <a:picLocks noChangeAspect="1"/>
          </p:cNvPicPr>
          <p:nvPr/>
        </p:nvPicPr>
        <p:blipFill rotWithShape="1">
          <a:blip r:embed="rId2"/>
          <a:srcRect t="18378"/>
          <a:stretch/>
        </p:blipFill>
        <p:spPr>
          <a:xfrm>
            <a:off x="0" y="1084520"/>
            <a:ext cx="9144000" cy="4324563"/>
          </a:xfrm>
          <a:prstGeom prst="rect">
            <a:avLst/>
          </a:prstGeom>
        </p:spPr>
      </p:pic>
      <p:pic>
        <p:nvPicPr>
          <p:cNvPr id="3" name="Picture 2">
            <a:extLst>
              <a:ext uri="{FF2B5EF4-FFF2-40B4-BE49-F238E27FC236}">
                <a16:creationId xmlns:a16="http://schemas.microsoft.com/office/drawing/2014/main" id="{4C534A77-CA37-43F1-ABE8-222EAFC40C2C}"/>
              </a:ext>
            </a:extLst>
          </p:cNvPr>
          <p:cNvPicPr>
            <a:picLocks noChangeAspect="1"/>
          </p:cNvPicPr>
          <p:nvPr/>
        </p:nvPicPr>
        <p:blipFill>
          <a:blip r:embed="rId3"/>
          <a:stretch>
            <a:fillRect/>
          </a:stretch>
        </p:blipFill>
        <p:spPr>
          <a:xfrm>
            <a:off x="2423415" y="4924425"/>
            <a:ext cx="6638925" cy="1933575"/>
          </a:xfrm>
          <a:prstGeom prst="rect">
            <a:avLst/>
          </a:prstGeom>
        </p:spPr>
      </p:pic>
      <p:pic>
        <p:nvPicPr>
          <p:cNvPr id="4" name="Picture 3">
            <a:extLst>
              <a:ext uri="{FF2B5EF4-FFF2-40B4-BE49-F238E27FC236}">
                <a16:creationId xmlns:a16="http://schemas.microsoft.com/office/drawing/2014/main" id="{896294DA-4AD7-46C6-AEA8-3247B29DB430}"/>
              </a:ext>
            </a:extLst>
          </p:cNvPr>
          <p:cNvPicPr>
            <a:picLocks noChangeAspect="1"/>
          </p:cNvPicPr>
          <p:nvPr/>
        </p:nvPicPr>
        <p:blipFill>
          <a:blip r:embed="rId4"/>
          <a:stretch>
            <a:fillRect/>
          </a:stretch>
        </p:blipFill>
        <p:spPr>
          <a:xfrm>
            <a:off x="0" y="55820"/>
            <a:ext cx="3419475" cy="1028700"/>
          </a:xfrm>
          <a:prstGeom prst="rect">
            <a:avLst/>
          </a:prstGeom>
        </p:spPr>
      </p:pic>
    </p:spTree>
    <p:extLst>
      <p:ext uri="{BB962C8B-B14F-4D97-AF65-F5344CB8AC3E}">
        <p14:creationId xmlns:p14="http://schemas.microsoft.com/office/powerpoint/2010/main" val="1991112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243A24-C135-45EF-A0B4-7E3D58218049}"/>
              </a:ext>
            </a:extLst>
          </p:cNvPr>
          <p:cNvPicPr>
            <a:picLocks noChangeAspect="1"/>
          </p:cNvPicPr>
          <p:nvPr/>
        </p:nvPicPr>
        <p:blipFill>
          <a:blip r:embed="rId3"/>
          <a:stretch>
            <a:fillRect/>
          </a:stretch>
        </p:blipFill>
        <p:spPr>
          <a:xfrm>
            <a:off x="0" y="922193"/>
            <a:ext cx="9144000" cy="5013614"/>
          </a:xfrm>
          <a:prstGeom prst="rect">
            <a:avLst/>
          </a:prstGeom>
        </p:spPr>
      </p:pic>
      <p:pic>
        <p:nvPicPr>
          <p:cNvPr id="3" name="Picture 2">
            <a:extLst>
              <a:ext uri="{FF2B5EF4-FFF2-40B4-BE49-F238E27FC236}">
                <a16:creationId xmlns:a16="http://schemas.microsoft.com/office/drawing/2014/main" id="{8CB1E83F-CBA1-4C2F-A52C-674A765542CD}"/>
              </a:ext>
            </a:extLst>
          </p:cNvPr>
          <p:cNvPicPr>
            <a:picLocks noChangeAspect="1"/>
          </p:cNvPicPr>
          <p:nvPr/>
        </p:nvPicPr>
        <p:blipFill>
          <a:blip r:embed="rId4"/>
          <a:stretch>
            <a:fillRect/>
          </a:stretch>
        </p:blipFill>
        <p:spPr>
          <a:xfrm>
            <a:off x="3524250" y="4713829"/>
            <a:ext cx="5619750" cy="1400175"/>
          </a:xfrm>
          <a:prstGeom prst="rect">
            <a:avLst/>
          </a:prstGeom>
        </p:spPr>
      </p:pic>
      <p:pic>
        <p:nvPicPr>
          <p:cNvPr id="4" name="Picture 3">
            <a:extLst>
              <a:ext uri="{FF2B5EF4-FFF2-40B4-BE49-F238E27FC236}">
                <a16:creationId xmlns:a16="http://schemas.microsoft.com/office/drawing/2014/main" id="{810ABC33-EBED-4A98-86B1-FA7C43A1F9FA}"/>
              </a:ext>
            </a:extLst>
          </p:cNvPr>
          <p:cNvPicPr>
            <a:picLocks noChangeAspect="1"/>
          </p:cNvPicPr>
          <p:nvPr/>
        </p:nvPicPr>
        <p:blipFill>
          <a:blip r:embed="rId5"/>
          <a:stretch>
            <a:fillRect/>
          </a:stretch>
        </p:blipFill>
        <p:spPr>
          <a:xfrm>
            <a:off x="1" y="922193"/>
            <a:ext cx="2828260" cy="1028700"/>
          </a:xfrm>
          <a:prstGeom prst="rect">
            <a:avLst/>
          </a:prstGeom>
        </p:spPr>
      </p:pic>
    </p:spTree>
    <p:extLst>
      <p:ext uri="{BB962C8B-B14F-4D97-AF65-F5344CB8AC3E}">
        <p14:creationId xmlns:p14="http://schemas.microsoft.com/office/powerpoint/2010/main" val="1290776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CFF9C-E6C0-45A9-BBFF-8BB8DC7BBD66}"/>
              </a:ext>
            </a:extLst>
          </p:cNvPr>
          <p:cNvPicPr>
            <a:picLocks noChangeAspect="1"/>
          </p:cNvPicPr>
          <p:nvPr/>
        </p:nvPicPr>
        <p:blipFill rotWithShape="1">
          <a:blip r:embed="rId3"/>
          <a:srcRect t="17946"/>
          <a:stretch/>
        </p:blipFill>
        <p:spPr>
          <a:xfrm>
            <a:off x="1920601" y="1350335"/>
            <a:ext cx="4924425" cy="4861334"/>
          </a:xfrm>
          <a:prstGeom prst="rect">
            <a:avLst/>
          </a:prstGeom>
        </p:spPr>
      </p:pic>
      <p:sp>
        <p:nvSpPr>
          <p:cNvPr id="3" name="Rectangle 2">
            <a:extLst>
              <a:ext uri="{FF2B5EF4-FFF2-40B4-BE49-F238E27FC236}">
                <a16:creationId xmlns:a16="http://schemas.microsoft.com/office/drawing/2014/main" id="{4A9AC918-3129-4CF2-9803-2A258E9B486E}"/>
              </a:ext>
            </a:extLst>
          </p:cNvPr>
          <p:cNvSpPr/>
          <p:nvPr/>
        </p:nvSpPr>
        <p:spPr>
          <a:xfrm>
            <a:off x="73572" y="6211669"/>
            <a:ext cx="9070428" cy="646331"/>
          </a:xfrm>
          <a:prstGeom prst="rect">
            <a:avLst/>
          </a:prstGeom>
        </p:spPr>
        <p:txBody>
          <a:bodyPr wrap="square">
            <a:spAutoFit/>
          </a:bodyPr>
          <a:lstStyle/>
          <a:p>
            <a:r>
              <a:rPr lang="en-CA" b="1" dirty="0">
                <a:solidFill>
                  <a:srgbClr val="FF0000"/>
                </a:solidFill>
                <a:latin typeface="Times New Roman" panose="02020603050405020304" pitchFamily="18" charset="0"/>
                <a:cs typeface="Times New Roman" panose="02020603050405020304" pitchFamily="18" charset="0"/>
              </a:rPr>
              <a:t>Spark session is an object </a:t>
            </a:r>
            <a:r>
              <a:rPr lang="en-CA" dirty="0">
                <a:solidFill>
                  <a:srgbClr val="FF0000"/>
                </a:solidFill>
                <a:latin typeface="Times New Roman" panose="02020603050405020304" pitchFamily="18" charset="0"/>
                <a:cs typeface="Times New Roman" panose="02020603050405020304" pitchFamily="18" charset="0"/>
              </a:rPr>
              <a:t>so if we put it on the top we get an error.</a:t>
            </a:r>
          </a:p>
          <a:p>
            <a:r>
              <a:rPr lang="en-CA" dirty="0">
                <a:solidFill>
                  <a:srgbClr val="FF0000"/>
                </a:solidFill>
                <a:latin typeface="Times New Roman" panose="02020603050405020304" pitchFamily="18" charset="0"/>
                <a:cs typeface="Times New Roman" panose="02020603050405020304" pitchFamily="18" charset="0"/>
              </a:rPr>
              <a:t>We should do it after spark session is created.</a:t>
            </a:r>
          </a:p>
        </p:txBody>
      </p:sp>
      <p:pic>
        <p:nvPicPr>
          <p:cNvPr id="4" name="Picture 3">
            <a:extLst>
              <a:ext uri="{FF2B5EF4-FFF2-40B4-BE49-F238E27FC236}">
                <a16:creationId xmlns:a16="http://schemas.microsoft.com/office/drawing/2014/main" id="{F9395B92-E70F-4A75-940D-9576B1C964CC}"/>
              </a:ext>
            </a:extLst>
          </p:cNvPr>
          <p:cNvPicPr>
            <a:picLocks noChangeAspect="1"/>
          </p:cNvPicPr>
          <p:nvPr/>
        </p:nvPicPr>
        <p:blipFill>
          <a:blip r:embed="rId4"/>
          <a:stretch>
            <a:fillRect/>
          </a:stretch>
        </p:blipFill>
        <p:spPr>
          <a:xfrm>
            <a:off x="1920601" y="321635"/>
            <a:ext cx="3419475" cy="1028700"/>
          </a:xfrm>
          <a:prstGeom prst="rect">
            <a:avLst/>
          </a:prstGeom>
        </p:spPr>
      </p:pic>
    </p:spTree>
    <p:extLst>
      <p:ext uri="{BB962C8B-B14F-4D97-AF65-F5344CB8AC3E}">
        <p14:creationId xmlns:p14="http://schemas.microsoft.com/office/powerpoint/2010/main" val="735942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520ABD-04DF-4D2C-BA8C-B37BBD8A8BC9}"/>
              </a:ext>
            </a:extLst>
          </p:cNvPr>
          <p:cNvSpPr/>
          <p:nvPr/>
        </p:nvSpPr>
        <p:spPr>
          <a:xfrm>
            <a:off x="113878" y="121991"/>
            <a:ext cx="1498662" cy="923330"/>
          </a:xfrm>
          <a:prstGeom prst="rect">
            <a:avLst/>
          </a:prstGeom>
        </p:spPr>
        <p:txBody>
          <a:bodyPr wrap="square">
            <a:spAutoFit/>
          </a:bodyPr>
          <a:lstStyle/>
          <a:p>
            <a:r>
              <a:rPr lang="en-CA" b="1" dirty="0">
                <a:solidFill>
                  <a:srgbClr val="FF0000"/>
                </a:solidFill>
                <a:latin typeface="Times New Roman" panose="02020603050405020304" pitchFamily="18" charset="0"/>
                <a:cs typeface="Times New Roman" panose="02020603050405020304" pitchFamily="18" charset="0"/>
              </a:rPr>
              <a:t>With The Column Example</a:t>
            </a:r>
          </a:p>
        </p:txBody>
      </p:sp>
      <p:pic>
        <p:nvPicPr>
          <p:cNvPr id="5" name="Picture 4">
            <a:extLst>
              <a:ext uri="{FF2B5EF4-FFF2-40B4-BE49-F238E27FC236}">
                <a16:creationId xmlns:a16="http://schemas.microsoft.com/office/drawing/2014/main" id="{95CCDB0B-8839-4AF9-80C6-038146DD7896}"/>
              </a:ext>
            </a:extLst>
          </p:cNvPr>
          <p:cNvPicPr>
            <a:picLocks noChangeAspect="1"/>
          </p:cNvPicPr>
          <p:nvPr/>
        </p:nvPicPr>
        <p:blipFill rotWithShape="1">
          <a:blip r:embed="rId3"/>
          <a:srcRect r="3761"/>
          <a:stretch/>
        </p:blipFill>
        <p:spPr>
          <a:xfrm>
            <a:off x="1612540" y="0"/>
            <a:ext cx="7531460" cy="6858000"/>
          </a:xfrm>
          <a:prstGeom prst="rect">
            <a:avLst/>
          </a:prstGeom>
        </p:spPr>
      </p:pic>
    </p:spTree>
    <p:extLst>
      <p:ext uri="{BB962C8B-B14F-4D97-AF65-F5344CB8AC3E}">
        <p14:creationId xmlns:p14="http://schemas.microsoft.com/office/powerpoint/2010/main" val="2925895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91CEBC-DBBC-48A1-B563-61DA2B8D8829}"/>
              </a:ext>
            </a:extLst>
          </p:cNvPr>
          <p:cNvPicPr>
            <a:picLocks noChangeAspect="1"/>
          </p:cNvPicPr>
          <p:nvPr/>
        </p:nvPicPr>
        <p:blipFill>
          <a:blip r:embed="rId3"/>
          <a:stretch>
            <a:fillRect/>
          </a:stretch>
        </p:blipFill>
        <p:spPr>
          <a:xfrm>
            <a:off x="3286671" y="91345"/>
            <a:ext cx="5414306" cy="6675309"/>
          </a:xfrm>
          <a:prstGeom prst="rect">
            <a:avLst/>
          </a:prstGeom>
        </p:spPr>
      </p:pic>
      <p:sp>
        <p:nvSpPr>
          <p:cNvPr id="2" name="Rectangle 1">
            <a:extLst>
              <a:ext uri="{FF2B5EF4-FFF2-40B4-BE49-F238E27FC236}">
                <a16:creationId xmlns:a16="http://schemas.microsoft.com/office/drawing/2014/main" id="{B0EDF02E-73AB-4E7C-A7B3-05BC77E7E33D}"/>
              </a:ext>
            </a:extLst>
          </p:cNvPr>
          <p:cNvSpPr/>
          <p:nvPr/>
        </p:nvSpPr>
        <p:spPr>
          <a:xfrm>
            <a:off x="76049" y="50654"/>
            <a:ext cx="2896947"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Run without ‘with column”</a:t>
            </a:r>
          </a:p>
        </p:txBody>
      </p:sp>
    </p:spTree>
    <p:extLst>
      <p:ext uri="{BB962C8B-B14F-4D97-AF65-F5344CB8AC3E}">
        <p14:creationId xmlns:p14="http://schemas.microsoft.com/office/powerpoint/2010/main" val="215155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11422-9F09-4C0D-B368-370243C68FAE}"/>
              </a:ext>
            </a:extLst>
          </p:cNvPr>
          <p:cNvPicPr>
            <a:picLocks noChangeAspect="1"/>
          </p:cNvPicPr>
          <p:nvPr/>
        </p:nvPicPr>
        <p:blipFill>
          <a:blip r:embed="rId3"/>
          <a:stretch>
            <a:fillRect/>
          </a:stretch>
        </p:blipFill>
        <p:spPr>
          <a:xfrm>
            <a:off x="0" y="792689"/>
            <a:ext cx="9144000" cy="5272621"/>
          </a:xfrm>
          <a:prstGeom prst="rect">
            <a:avLst/>
          </a:prstGeom>
        </p:spPr>
      </p:pic>
    </p:spTree>
    <p:extLst>
      <p:ext uri="{BB962C8B-B14F-4D97-AF65-F5344CB8AC3E}">
        <p14:creationId xmlns:p14="http://schemas.microsoft.com/office/powerpoint/2010/main" val="42372568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8CA715-14E9-4B43-A3DE-4F3BF4E357F1}"/>
              </a:ext>
            </a:extLst>
          </p:cNvPr>
          <p:cNvPicPr>
            <a:picLocks noChangeAspect="1"/>
          </p:cNvPicPr>
          <p:nvPr/>
        </p:nvPicPr>
        <p:blipFill>
          <a:blip r:embed="rId2"/>
          <a:stretch>
            <a:fillRect/>
          </a:stretch>
        </p:blipFill>
        <p:spPr>
          <a:xfrm>
            <a:off x="1103312" y="1909762"/>
            <a:ext cx="7267575" cy="3038475"/>
          </a:xfrm>
          <a:prstGeom prst="rect">
            <a:avLst/>
          </a:prstGeom>
        </p:spPr>
      </p:pic>
    </p:spTree>
    <p:extLst>
      <p:ext uri="{BB962C8B-B14F-4D97-AF65-F5344CB8AC3E}">
        <p14:creationId xmlns:p14="http://schemas.microsoft.com/office/powerpoint/2010/main" val="19475483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AEF580-04FF-4F5F-A3A7-A20B988DC786}"/>
              </a:ext>
            </a:extLst>
          </p:cNvPr>
          <p:cNvPicPr>
            <a:picLocks noChangeAspect="1"/>
          </p:cNvPicPr>
          <p:nvPr/>
        </p:nvPicPr>
        <p:blipFill>
          <a:blip r:embed="rId3"/>
          <a:stretch>
            <a:fillRect/>
          </a:stretch>
        </p:blipFill>
        <p:spPr>
          <a:xfrm>
            <a:off x="0" y="166687"/>
            <a:ext cx="5619750" cy="6524625"/>
          </a:xfrm>
          <a:prstGeom prst="rect">
            <a:avLst/>
          </a:prstGeom>
        </p:spPr>
      </p:pic>
      <p:pic>
        <p:nvPicPr>
          <p:cNvPr id="3" name="Picture 2">
            <a:extLst>
              <a:ext uri="{FF2B5EF4-FFF2-40B4-BE49-F238E27FC236}">
                <a16:creationId xmlns:a16="http://schemas.microsoft.com/office/drawing/2014/main" id="{422B18AA-C7BC-4121-8101-54A573B1B870}"/>
              </a:ext>
            </a:extLst>
          </p:cNvPr>
          <p:cNvPicPr>
            <a:picLocks noChangeAspect="1"/>
          </p:cNvPicPr>
          <p:nvPr/>
        </p:nvPicPr>
        <p:blipFill rotWithShape="1">
          <a:blip r:embed="rId4"/>
          <a:srcRect l="2300" r="10278"/>
          <a:stretch/>
        </p:blipFill>
        <p:spPr>
          <a:xfrm>
            <a:off x="5029199" y="1399478"/>
            <a:ext cx="3813717" cy="1390650"/>
          </a:xfrm>
          <a:prstGeom prst="rect">
            <a:avLst/>
          </a:prstGeom>
        </p:spPr>
      </p:pic>
      <p:cxnSp>
        <p:nvCxnSpPr>
          <p:cNvPr id="5" name="Straight Arrow Connector 4">
            <a:extLst>
              <a:ext uri="{FF2B5EF4-FFF2-40B4-BE49-F238E27FC236}">
                <a16:creationId xmlns:a16="http://schemas.microsoft.com/office/drawing/2014/main" id="{11F78966-4987-486B-9152-EB3491B8626A}"/>
              </a:ext>
            </a:extLst>
          </p:cNvPr>
          <p:cNvCxnSpPr>
            <a:cxnSpLocks/>
          </p:cNvCxnSpPr>
          <p:nvPr/>
        </p:nvCxnSpPr>
        <p:spPr>
          <a:xfrm flipH="1">
            <a:off x="4861932" y="2094803"/>
            <a:ext cx="1683834" cy="168546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7" name="Picture 6">
            <a:extLst>
              <a:ext uri="{FF2B5EF4-FFF2-40B4-BE49-F238E27FC236}">
                <a16:creationId xmlns:a16="http://schemas.microsoft.com/office/drawing/2014/main" id="{B9F6A2C2-2A98-4F46-9490-C5E98A546D5B}"/>
              </a:ext>
            </a:extLst>
          </p:cNvPr>
          <p:cNvPicPr>
            <a:picLocks noChangeAspect="1"/>
          </p:cNvPicPr>
          <p:nvPr/>
        </p:nvPicPr>
        <p:blipFill>
          <a:blip r:embed="rId5"/>
          <a:stretch>
            <a:fillRect/>
          </a:stretch>
        </p:blipFill>
        <p:spPr>
          <a:xfrm>
            <a:off x="4318890" y="4598716"/>
            <a:ext cx="4676775" cy="2219325"/>
          </a:xfrm>
          <a:prstGeom prst="rect">
            <a:avLst/>
          </a:prstGeom>
        </p:spPr>
      </p:pic>
      <p:cxnSp>
        <p:nvCxnSpPr>
          <p:cNvPr id="8" name="Straight Arrow Connector 7">
            <a:extLst>
              <a:ext uri="{FF2B5EF4-FFF2-40B4-BE49-F238E27FC236}">
                <a16:creationId xmlns:a16="http://schemas.microsoft.com/office/drawing/2014/main" id="{9D969B92-1DAB-41E9-9432-A77ECC83ABDF}"/>
              </a:ext>
            </a:extLst>
          </p:cNvPr>
          <p:cNvCxnSpPr>
            <a:cxnSpLocks/>
          </p:cNvCxnSpPr>
          <p:nvPr/>
        </p:nvCxnSpPr>
        <p:spPr>
          <a:xfrm flipH="1" flipV="1">
            <a:off x="3627166" y="5588851"/>
            <a:ext cx="1889667" cy="8454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2329992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D3B55-0F52-46F1-AA15-0FBCAC11A17B}"/>
              </a:ext>
            </a:extLst>
          </p:cNvPr>
          <p:cNvPicPr>
            <a:picLocks noChangeAspect="1"/>
          </p:cNvPicPr>
          <p:nvPr/>
        </p:nvPicPr>
        <p:blipFill>
          <a:blip r:embed="rId3"/>
          <a:stretch>
            <a:fillRect/>
          </a:stretch>
        </p:blipFill>
        <p:spPr>
          <a:xfrm>
            <a:off x="0" y="882686"/>
            <a:ext cx="9144000" cy="4490461"/>
          </a:xfrm>
          <a:prstGeom prst="rect">
            <a:avLst/>
          </a:prstGeom>
        </p:spPr>
      </p:pic>
      <p:sp>
        <p:nvSpPr>
          <p:cNvPr id="2" name="Rectangle 1">
            <a:extLst>
              <a:ext uri="{FF2B5EF4-FFF2-40B4-BE49-F238E27FC236}">
                <a16:creationId xmlns:a16="http://schemas.microsoft.com/office/drawing/2014/main" id="{71573992-3A61-4D59-A1CB-18884E5C4BA1}"/>
              </a:ext>
            </a:extLst>
          </p:cNvPr>
          <p:cNvSpPr/>
          <p:nvPr/>
        </p:nvSpPr>
        <p:spPr>
          <a:xfrm>
            <a:off x="163467" y="6407947"/>
            <a:ext cx="3603935"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Lit : It create column object out of it </a:t>
            </a:r>
          </a:p>
        </p:txBody>
      </p:sp>
    </p:spTree>
    <p:extLst>
      <p:ext uri="{BB962C8B-B14F-4D97-AF65-F5344CB8AC3E}">
        <p14:creationId xmlns:p14="http://schemas.microsoft.com/office/powerpoint/2010/main" val="11070795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DDEBF-B5E3-44D1-93BA-B85247338AEF}"/>
              </a:ext>
            </a:extLst>
          </p:cNvPr>
          <p:cNvPicPr>
            <a:picLocks noChangeAspect="1"/>
          </p:cNvPicPr>
          <p:nvPr/>
        </p:nvPicPr>
        <p:blipFill>
          <a:blip r:embed="rId3"/>
          <a:stretch>
            <a:fillRect/>
          </a:stretch>
        </p:blipFill>
        <p:spPr>
          <a:xfrm>
            <a:off x="1943100" y="195262"/>
            <a:ext cx="5257800" cy="6467475"/>
          </a:xfrm>
          <a:prstGeom prst="rect">
            <a:avLst/>
          </a:prstGeom>
        </p:spPr>
      </p:pic>
      <p:sp>
        <p:nvSpPr>
          <p:cNvPr id="2" name="Rectangle 1">
            <a:extLst>
              <a:ext uri="{FF2B5EF4-FFF2-40B4-BE49-F238E27FC236}">
                <a16:creationId xmlns:a16="http://schemas.microsoft.com/office/drawing/2014/main" id="{212962DF-8B20-451C-A846-2A0FCBA2BA06}"/>
              </a:ext>
            </a:extLst>
          </p:cNvPr>
          <p:cNvSpPr/>
          <p:nvPr/>
        </p:nvSpPr>
        <p:spPr>
          <a:xfrm>
            <a:off x="6804081" y="3780361"/>
            <a:ext cx="2472665"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It creates a new column </a:t>
            </a:r>
          </a:p>
        </p:txBody>
      </p:sp>
    </p:spTree>
    <p:extLst>
      <p:ext uri="{BB962C8B-B14F-4D97-AF65-F5344CB8AC3E}">
        <p14:creationId xmlns:p14="http://schemas.microsoft.com/office/powerpoint/2010/main" val="3136368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1DC63-1AB9-4058-B28C-4898C1F0A020}"/>
              </a:ext>
            </a:extLst>
          </p:cNvPr>
          <p:cNvPicPr>
            <a:picLocks noChangeAspect="1"/>
          </p:cNvPicPr>
          <p:nvPr/>
        </p:nvPicPr>
        <p:blipFill>
          <a:blip r:embed="rId3"/>
          <a:stretch>
            <a:fillRect/>
          </a:stretch>
        </p:blipFill>
        <p:spPr>
          <a:xfrm>
            <a:off x="419100" y="1111637"/>
            <a:ext cx="8305800" cy="3028950"/>
          </a:xfrm>
          <a:prstGeom prst="rect">
            <a:avLst/>
          </a:prstGeom>
        </p:spPr>
      </p:pic>
      <p:sp>
        <p:nvSpPr>
          <p:cNvPr id="3" name="Rectangle 2">
            <a:extLst>
              <a:ext uri="{FF2B5EF4-FFF2-40B4-BE49-F238E27FC236}">
                <a16:creationId xmlns:a16="http://schemas.microsoft.com/office/drawing/2014/main" id="{4DC45282-9879-4051-8567-D00103CB4059}"/>
              </a:ext>
            </a:extLst>
          </p:cNvPr>
          <p:cNvSpPr/>
          <p:nvPr/>
        </p:nvSpPr>
        <p:spPr>
          <a:xfrm>
            <a:off x="36787" y="5823495"/>
            <a:ext cx="9107213" cy="923330"/>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If I run it tomorrow I should have it 2019-04-13</a:t>
            </a:r>
          </a:p>
          <a:p>
            <a:endParaRPr lang="en-CA" dirty="0">
              <a:solidFill>
                <a:srgbClr val="FF0000"/>
              </a:solidFill>
              <a:latin typeface="Times New Roman" panose="02020603050405020304" pitchFamily="18" charset="0"/>
              <a:cs typeface="Times New Roman" panose="02020603050405020304" pitchFamily="18" charset="0"/>
            </a:endParaRPr>
          </a:p>
          <a:p>
            <a:r>
              <a:rPr lang="en-CA" dirty="0">
                <a:solidFill>
                  <a:srgbClr val="FF0000"/>
                </a:solidFill>
                <a:latin typeface="Times New Roman" panose="02020603050405020304" pitchFamily="18" charset="0"/>
                <a:cs typeface="Times New Roman" panose="02020603050405020304" pitchFamily="18" charset="0"/>
              </a:rPr>
              <a:t>Why we need the current date ? Because we need to partition the data</a:t>
            </a:r>
          </a:p>
        </p:txBody>
      </p:sp>
    </p:spTree>
    <p:extLst>
      <p:ext uri="{BB962C8B-B14F-4D97-AF65-F5344CB8AC3E}">
        <p14:creationId xmlns:p14="http://schemas.microsoft.com/office/powerpoint/2010/main" val="38379615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E98D72-C840-42D0-BC63-692229DD08EA}"/>
              </a:ext>
            </a:extLst>
          </p:cNvPr>
          <p:cNvPicPr>
            <a:picLocks noChangeAspect="1"/>
          </p:cNvPicPr>
          <p:nvPr/>
        </p:nvPicPr>
        <p:blipFill>
          <a:blip r:embed="rId2"/>
          <a:stretch>
            <a:fillRect/>
          </a:stretch>
        </p:blipFill>
        <p:spPr>
          <a:xfrm>
            <a:off x="1921678" y="0"/>
            <a:ext cx="5300643" cy="6858000"/>
          </a:xfrm>
          <a:prstGeom prst="rect">
            <a:avLst/>
          </a:prstGeom>
        </p:spPr>
      </p:pic>
    </p:spTree>
    <p:extLst>
      <p:ext uri="{BB962C8B-B14F-4D97-AF65-F5344CB8AC3E}">
        <p14:creationId xmlns:p14="http://schemas.microsoft.com/office/powerpoint/2010/main" val="21982216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5A64C-1909-4F2C-8D52-2913ACD2503F}"/>
              </a:ext>
            </a:extLst>
          </p:cNvPr>
          <p:cNvPicPr>
            <a:picLocks noChangeAspect="1"/>
          </p:cNvPicPr>
          <p:nvPr/>
        </p:nvPicPr>
        <p:blipFill rotWithShape="1">
          <a:blip r:embed="rId2"/>
          <a:srcRect r="7439"/>
          <a:stretch/>
        </p:blipFill>
        <p:spPr>
          <a:xfrm>
            <a:off x="217448" y="95862"/>
            <a:ext cx="8463776" cy="1115505"/>
          </a:xfrm>
          <a:prstGeom prst="rect">
            <a:avLst/>
          </a:prstGeom>
        </p:spPr>
      </p:pic>
      <p:pic>
        <p:nvPicPr>
          <p:cNvPr id="4" name="Picture 3">
            <a:extLst>
              <a:ext uri="{FF2B5EF4-FFF2-40B4-BE49-F238E27FC236}">
                <a16:creationId xmlns:a16="http://schemas.microsoft.com/office/drawing/2014/main" id="{38F2B65D-00EC-450D-801A-4AD46E56D34A}"/>
              </a:ext>
            </a:extLst>
          </p:cNvPr>
          <p:cNvPicPr>
            <a:picLocks noChangeAspect="1"/>
          </p:cNvPicPr>
          <p:nvPr/>
        </p:nvPicPr>
        <p:blipFill>
          <a:blip r:embed="rId3"/>
          <a:stretch>
            <a:fillRect/>
          </a:stretch>
        </p:blipFill>
        <p:spPr>
          <a:xfrm>
            <a:off x="1855282" y="1120879"/>
            <a:ext cx="4857751" cy="5641260"/>
          </a:xfrm>
          <a:prstGeom prst="rect">
            <a:avLst/>
          </a:prstGeom>
        </p:spPr>
      </p:pic>
    </p:spTree>
    <p:extLst>
      <p:ext uri="{BB962C8B-B14F-4D97-AF65-F5344CB8AC3E}">
        <p14:creationId xmlns:p14="http://schemas.microsoft.com/office/powerpoint/2010/main" val="3985354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5455</TotalTime>
  <Words>3094</Words>
  <Application>Microsoft Office PowerPoint</Application>
  <PresentationFormat>On-screen Show (4:3)</PresentationFormat>
  <Paragraphs>374</Paragraphs>
  <Slides>96</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96</vt:i4>
      </vt:variant>
    </vt:vector>
  </HeadingPairs>
  <TitlesOfParts>
    <vt:vector size="100" baseType="lpstr">
      <vt:lpstr>Arial</vt:lpstr>
      <vt:lpstr>Calibri</vt:lpstr>
      <vt:lpstr>Times New Roman</vt:lpstr>
      <vt:lpstr>Office Theme</vt:lpstr>
      <vt:lpstr>PowerPoint Presentation</vt:lpstr>
      <vt:lpstr>Features</vt:lpstr>
      <vt:lpstr>Load Data</vt:lpstr>
      <vt:lpstr>PowerPoint Presentation</vt:lpstr>
      <vt:lpstr>PowerPoint Presentation</vt:lpstr>
      <vt:lpstr>PowerPoint Presentation</vt:lpstr>
      <vt:lpstr>PowerPoint Presentation</vt:lpstr>
      <vt:lpstr>Load Data</vt:lpstr>
      <vt:lpstr>PowerPoint Presentation</vt:lpstr>
      <vt:lpstr>PowerPoint Presentation</vt:lpstr>
      <vt:lpstr>Load Options</vt:lpstr>
      <vt:lpstr>PowerPoint Presentation</vt:lpstr>
      <vt:lpstr>Reading Parquet Files</vt:lpstr>
      <vt:lpstr>Other Data Sources</vt:lpstr>
      <vt:lpstr>PowerPoint Presentation</vt:lpstr>
      <vt:lpstr>Dataframe Operations</vt:lpstr>
      <vt:lpstr>Dataframe Operations</vt:lpstr>
      <vt:lpstr>Dataframe Operations</vt:lpstr>
      <vt:lpstr>Dataframe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 SQL on Files</vt:lpstr>
      <vt:lpstr>PowerPoint Presentation</vt:lpstr>
      <vt:lpstr>PowerPoint Presentation</vt:lpstr>
      <vt:lpstr>PowerPoint Presentation</vt:lpstr>
      <vt:lpstr>PowerPoint Presentation</vt:lpstr>
      <vt:lpstr>Write Data</vt:lpstr>
      <vt:lpstr>PowerPoint Presentation</vt:lpstr>
      <vt:lpstr>PowerPoint Presentation</vt:lpstr>
      <vt:lpstr>PowerPoint Presentation</vt:lpstr>
      <vt:lpstr>Save Mode</vt:lpstr>
      <vt:lpstr>PowerPoint Presentation</vt:lpstr>
      <vt:lpstr>PowerPoint Presentation</vt:lpstr>
      <vt:lpstr>PowerPoint Presentation</vt:lpstr>
      <vt:lpstr>Read &amp; Write Hive Tables</vt:lpstr>
      <vt:lpstr>PowerPoint Presentation</vt:lpstr>
      <vt:lpstr>PowerPoint Presentation</vt:lpstr>
      <vt:lpstr>Save as Hive Table</vt:lpstr>
      <vt:lpstr>RDD to Dataframe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dc:title>
  <dc:creator>Mausam Ghosh</dc:creator>
  <cp:lastModifiedBy>pedram h</cp:lastModifiedBy>
  <cp:revision>259</cp:revision>
  <dcterms:created xsi:type="dcterms:W3CDTF">2019-03-25T04:47:51Z</dcterms:created>
  <dcterms:modified xsi:type="dcterms:W3CDTF">2019-11-16T02:05:56Z</dcterms:modified>
</cp:coreProperties>
</file>